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56" r:id="rId2"/>
    <p:sldId id="475" r:id="rId3"/>
    <p:sldId id="476" r:id="rId4"/>
    <p:sldId id="262" r:id="rId5"/>
    <p:sldId id="466" r:id="rId6"/>
    <p:sldId id="477" r:id="rId7"/>
    <p:sldId id="474" r:id="rId8"/>
    <p:sldId id="259" r:id="rId9"/>
    <p:sldId id="260" r:id="rId10"/>
    <p:sldId id="261" r:id="rId11"/>
    <p:sldId id="263" r:id="rId12"/>
    <p:sldId id="271" r:id="rId13"/>
    <p:sldId id="268" r:id="rId14"/>
    <p:sldId id="269" r:id="rId15"/>
    <p:sldId id="265" r:id="rId16"/>
    <p:sldId id="393" r:id="rId17"/>
    <p:sldId id="394" r:id="rId18"/>
    <p:sldId id="480" r:id="rId19"/>
    <p:sldId id="267" r:id="rId20"/>
    <p:sldId id="330" r:id="rId21"/>
    <p:sldId id="275" r:id="rId22"/>
    <p:sldId id="478" r:id="rId23"/>
    <p:sldId id="274" r:id="rId24"/>
    <p:sldId id="285" r:id="rId25"/>
    <p:sldId id="284" r:id="rId26"/>
    <p:sldId id="286" r:id="rId27"/>
    <p:sldId id="287" r:id="rId28"/>
    <p:sldId id="289" r:id="rId29"/>
    <p:sldId id="290" r:id="rId30"/>
    <p:sldId id="300" r:id="rId31"/>
    <p:sldId id="288" r:id="rId32"/>
    <p:sldId id="291" r:id="rId33"/>
    <p:sldId id="292" r:id="rId34"/>
    <p:sldId id="295" r:id="rId35"/>
    <p:sldId id="458" r:id="rId36"/>
    <p:sldId id="459" r:id="rId37"/>
    <p:sldId id="399" r:id="rId38"/>
    <p:sldId id="400" r:id="rId39"/>
    <p:sldId id="401" r:id="rId40"/>
    <p:sldId id="293" r:id="rId41"/>
    <p:sldId id="305" r:id="rId42"/>
    <p:sldId id="404" r:id="rId43"/>
    <p:sldId id="405" r:id="rId44"/>
    <p:sldId id="406" r:id="rId45"/>
    <p:sldId id="407" r:id="rId46"/>
    <p:sldId id="411" r:id="rId47"/>
    <p:sldId id="412" r:id="rId48"/>
    <p:sldId id="307" r:id="rId49"/>
    <p:sldId id="413" r:id="rId50"/>
    <p:sldId id="306" r:id="rId51"/>
    <p:sldId id="302" r:id="rId52"/>
    <p:sldId id="415" r:id="rId53"/>
    <p:sldId id="416" r:id="rId54"/>
    <p:sldId id="303" r:id="rId55"/>
    <p:sldId id="418" r:id="rId56"/>
    <p:sldId id="417" r:id="rId57"/>
    <p:sldId id="311" r:id="rId58"/>
    <p:sldId id="310" r:id="rId59"/>
    <p:sldId id="420" r:id="rId60"/>
    <p:sldId id="323" r:id="rId61"/>
    <p:sldId id="324" r:id="rId62"/>
    <p:sldId id="312" r:id="rId63"/>
    <p:sldId id="461" r:id="rId64"/>
    <p:sldId id="462" r:id="rId65"/>
    <p:sldId id="463" r:id="rId66"/>
    <p:sldId id="464" r:id="rId67"/>
    <p:sldId id="337" r:id="rId68"/>
    <p:sldId id="336" r:id="rId69"/>
    <p:sldId id="339" r:id="rId70"/>
    <p:sldId id="340" r:id="rId71"/>
    <p:sldId id="342" r:id="rId72"/>
    <p:sldId id="343" r:id="rId73"/>
    <p:sldId id="344" r:id="rId74"/>
    <p:sldId id="345" r:id="rId75"/>
    <p:sldId id="341" r:id="rId76"/>
    <p:sldId id="347" r:id="rId77"/>
    <p:sldId id="424" r:id="rId78"/>
    <p:sldId id="334" r:id="rId79"/>
    <p:sldId id="333" r:id="rId80"/>
    <p:sldId id="329" r:id="rId81"/>
    <p:sldId id="348" r:id="rId82"/>
    <p:sldId id="349" r:id="rId83"/>
    <p:sldId id="350" r:id="rId84"/>
    <p:sldId id="351" r:id="rId85"/>
    <p:sldId id="352" r:id="rId86"/>
    <p:sldId id="356" r:id="rId87"/>
    <p:sldId id="357" r:id="rId88"/>
    <p:sldId id="353" r:id="rId89"/>
    <p:sldId id="374" r:id="rId90"/>
    <p:sldId id="358" r:id="rId91"/>
    <p:sldId id="354" r:id="rId92"/>
    <p:sldId id="359" r:id="rId93"/>
    <p:sldId id="481" r:id="rId94"/>
    <p:sldId id="482" r:id="rId95"/>
    <p:sldId id="355" r:id="rId96"/>
    <p:sldId id="361" r:id="rId97"/>
    <p:sldId id="367" r:id="rId98"/>
    <p:sldId id="425" r:id="rId99"/>
    <p:sldId id="365" r:id="rId100"/>
    <p:sldId id="368" r:id="rId101"/>
    <p:sldId id="369" r:id="rId102"/>
    <p:sldId id="366" r:id="rId103"/>
    <p:sldId id="375" r:id="rId104"/>
    <p:sldId id="371" r:id="rId105"/>
    <p:sldId id="378" r:id="rId106"/>
    <p:sldId id="380" r:id="rId107"/>
    <p:sldId id="379" r:id="rId108"/>
    <p:sldId id="362" r:id="rId109"/>
    <p:sldId id="373" r:id="rId110"/>
    <p:sldId id="381" r:id="rId111"/>
    <p:sldId id="441" r:id="rId112"/>
    <p:sldId id="467" r:id="rId113"/>
    <p:sldId id="383" r:id="rId114"/>
    <p:sldId id="382" r:id="rId115"/>
    <p:sldId id="385" r:id="rId116"/>
    <p:sldId id="363" r:id="rId117"/>
    <p:sldId id="386" r:id="rId118"/>
    <p:sldId id="384" r:id="rId119"/>
    <p:sldId id="364" r:id="rId120"/>
    <p:sldId id="388" r:id="rId121"/>
    <p:sldId id="389" r:id="rId122"/>
    <p:sldId id="390" r:id="rId123"/>
    <p:sldId id="391" r:id="rId124"/>
    <p:sldId id="426" r:id="rId125"/>
    <p:sldId id="427" r:id="rId126"/>
    <p:sldId id="429" r:id="rId127"/>
    <p:sldId id="430" r:id="rId128"/>
    <p:sldId id="433" r:id="rId129"/>
    <p:sldId id="434" r:id="rId130"/>
    <p:sldId id="479" r:id="rId131"/>
    <p:sldId id="435" r:id="rId132"/>
    <p:sldId id="428" r:id="rId133"/>
    <p:sldId id="438" r:id="rId134"/>
    <p:sldId id="436" r:id="rId135"/>
    <p:sldId id="439" r:id="rId136"/>
    <p:sldId id="442" r:id="rId137"/>
    <p:sldId id="440" r:id="rId138"/>
    <p:sldId id="447" r:id="rId139"/>
    <p:sldId id="449" r:id="rId140"/>
    <p:sldId id="443" r:id="rId141"/>
    <p:sldId id="448" r:id="rId142"/>
    <p:sldId id="450" r:id="rId143"/>
    <p:sldId id="444" r:id="rId144"/>
    <p:sldId id="445" r:id="rId145"/>
    <p:sldId id="446" r:id="rId146"/>
    <p:sldId id="473" r:id="rId147"/>
    <p:sldId id="483" r:id="rId148"/>
    <p:sldId id="468" r:id="rId149"/>
    <p:sldId id="469" r:id="rId150"/>
    <p:sldId id="451" r:id="rId151"/>
    <p:sldId id="470" r:id="rId152"/>
    <p:sldId id="471" r:id="rId153"/>
    <p:sldId id="452" r:id="rId154"/>
    <p:sldId id="454" r:id="rId155"/>
    <p:sldId id="455"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1" autoAdjust="0"/>
    <p:restoredTop sz="75871" autoAdjust="0"/>
  </p:normalViewPr>
  <p:slideViewPr>
    <p:cSldViewPr snapToGrid="0">
      <p:cViewPr varScale="1">
        <p:scale>
          <a:sx n="63" d="100"/>
          <a:sy n="63" d="100"/>
        </p:scale>
        <p:origin x="12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92D27-3AED-4825-ADE3-C900D804B3B4}" type="datetimeFigureOut">
              <a:rPr lang="en-US" smtClean="0"/>
              <a:t>6/23/2022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AD3D54-0816-468F-91A7-7440B09A13F8}" type="slidenum">
              <a:rPr lang="en-US" smtClean="0"/>
              <a:t>‹#›</a:t>
            </a:fld>
            <a:endParaRPr lang="en-US"/>
          </a:p>
        </p:txBody>
      </p:sp>
    </p:spTree>
    <p:extLst>
      <p:ext uri="{BB962C8B-B14F-4D97-AF65-F5344CB8AC3E}">
        <p14:creationId xmlns:p14="http://schemas.microsoft.com/office/powerpoint/2010/main" val="4270841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this workshop, I hope that you will have the basic tools to approach questions in system’s biology.</a:t>
            </a:r>
          </a:p>
          <a:p>
            <a:r>
              <a:rPr lang="en-US" dirty="0"/>
              <a:t>We will focus on physiology level circuits. But for the most, these basic tools can be generalized to other levels of biology – from molecules inside the cell (Go read Prof Uri Alon book)</a:t>
            </a:r>
          </a:p>
          <a:p>
            <a:r>
              <a:rPr lang="en-US" dirty="0"/>
              <a:t>To food chain and ecology.</a:t>
            </a:r>
          </a:p>
        </p:txBody>
      </p:sp>
      <p:sp>
        <p:nvSpPr>
          <p:cNvPr id="4" name="Slide Number Placeholder 3"/>
          <p:cNvSpPr>
            <a:spLocks noGrp="1"/>
          </p:cNvSpPr>
          <p:nvPr>
            <p:ph type="sldNum" sz="quarter" idx="5"/>
          </p:nvPr>
        </p:nvSpPr>
        <p:spPr/>
        <p:txBody>
          <a:bodyPr/>
          <a:lstStyle/>
          <a:p>
            <a:fld id="{1CAD3D54-0816-468F-91A7-7440B09A13F8}" type="slidenum">
              <a:rPr lang="en-US" smtClean="0"/>
              <a:t>3</a:t>
            </a:fld>
            <a:endParaRPr lang="en-US"/>
          </a:p>
        </p:txBody>
      </p:sp>
    </p:spTree>
    <p:extLst>
      <p:ext uri="{BB962C8B-B14F-4D97-AF65-F5344CB8AC3E}">
        <p14:creationId xmlns:p14="http://schemas.microsoft.com/office/powerpoint/2010/main" val="68972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D3D54-0816-468F-91A7-7440B09A13F8}" type="slidenum">
              <a:rPr lang="en-US" smtClean="0"/>
              <a:t>104</a:t>
            </a:fld>
            <a:endParaRPr lang="en-US"/>
          </a:p>
        </p:txBody>
      </p:sp>
    </p:spTree>
    <p:extLst>
      <p:ext uri="{BB962C8B-B14F-4D97-AF65-F5344CB8AC3E}">
        <p14:creationId xmlns:p14="http://schemas.microsoft.com/office/powerpoint/2010/main" val="2913939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D3D54-0816-468F-91A7-7440B09A13F8}" type="slidenum">
              <a:rPr lang="en-US" smtClean="0"/>
              <a:t>109</a:t>
            </a:fld>
            <a:endParaRPr lang="en-US"/>
          </a:p>
        </p:txBody>
      </p:sp>
    </p:spTree>
    <p:extLst>
      <p:ext uri="{BB962C8B-B14F-4D97-AF65-F5344CB8AC3E}">
        <p14:creationId xmlns:p14="http://schemas.microsoft.com/office/powerpoint/2010/main" val="3295814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gram of tissue has about 10^9 cells, which is also the approximate number of beta cells in humans. If cells divide 1/month, there are about 10^10 divisions per year. Mutation rate is 10^-9/</a:t>
            </a:r>
            <a:r>
              <a:rPr lang="en-US" dirty="0" err="1"/>
              <a:t>basepair</a:t>
            </a:r>
            <a:r>
              <a:rPr lang="en-US" dirty="0"/>
              <a:t>/division. That means that every possible single-letter change in the genome (point mutation) will be found in about 10 cells. </a:t>
            </a:r>
            <a:r>
              <a:rPr lang="en-US" dirty="0" err="1"/>
              <a:t>Mis</a:t>
            </a:r>
            <a:r>
              <a:rPr lang="en-US" dirty="0"/>
              <a:t>-sensing can be caused by at least 100 different mutations, so every year at least 1000 </a:t>
            </a:r>
            <a:r>
              <a:rPr lang="en-US" dirty="0" err="1"/>
              <a:t>mis</a:t>
            </a:r>
            <a:r>
              <a:rPr lang="en-US" dirty="0"/>
              <a:t>-sensing mutants arise. Depending on the tissue, cells are renewed on average every few days (gut epithelium) to a few months (most tissues- skin, lung, blood cells) to never (most neurons, most muscle cells)</a:t>
            </a:r>
          </a:p>
        </p:txBody>
      </p:sp>
      <p:sp>
        <p:nvSpPr>
          <p:cNvPr id="4" name="Slide Number Placeholder 3"/>
          <p:cNvSpPr>
            <a:spLocks noGrp="1"/>
          </p:cNvSpPr>
          <p:nvPr>
            <p:ph type="sldNum" sz="quarter" idx="10"/>
          </p:nvPr>
        </p:nvSpPr>
        <p:spPr/>
        <p:txBody>
          <a:bodyPr/>
          <a:lstStyle/>
          <a:p>
            <a:fld id="{1CAD3D54-0816-468F-91A7-7440B09A13F8}" type="slidenum">
              <a:rPr lang="en-US" smtClean="0"/>
              <a:t>136</a:t>
            </a:fld>
            <a:endParaRPr lang="en-US"/>
          </a:p>
        </p:txBody>
      </p:sp>
    </p:spTree>
    <p:extLst>
      <p:ext uri="{BB962C8B-B14F-4D97-AF65-F5344CB8AC3E}">
        <p14:creationId xmlns:p14="http://schemas.microsoft.com/office/powerpoint/2010/main" val="4248350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gram of tissue has about 10^9 cells, which is also the approximate number of beta cells in humans. If cells divide 1/month, there are about 10^10 divisions per year. Mutation rate is 10^-9/</a:t>
            </a:r>
            <a:r>
              <a:rPr lang="en-US" dirty="0" err="1"/>
              <a:t>basepair</a:t>
            </a:r>
            <a:r>
              <a:rPr lang="en-US" dirty="0"/>
              <a:t>/division. That means that every possible single-letter change in the genome (point mutation) will be found in about 10 cells. </a:t>
            </a:r>
            <a:r>
              <a:rPr lang="en-US" dirty="0" err="1"/>
              <a:t>Mis</a:t>
            </a:r>
            <a:r>
              <a:rPr lang="en-US" dirty="0"/>
              <a:t>-sensing can be caused by at least 100 different mutations, so every year at least 1000 </a:t>
            </a:r>
            <a:r>
              <a:rPr lang="en-US" dirty="0" err="1"/>
              <a:t>mis</a:t>
            </a:r>
            <a:r>
              <a:rPr lang="en-US" dirty="0"/>
              <a:t>-sensing mutants arise. Depending on the tissue, cells are renewed on average every few days (gut epithelium) to a few months (most tissues- skin, lung, blood cells) to never (most neurons, most muscle cells)</a:t>
            </a:r>
          </a:p>
        </p:txBody>
      </p:sp>
      <p:sp>
        <p:nvSpPr>
          <p:cNvPr id="4" name="Slide Number Placeholder 3"/>
          <p:cNvSpPr>
            <a:spLocks noGrp="1"/>
          </p:cNvSpPr>
          <p:nvPr>
            <p:ph type="sldNum" sz="quarter" idx="10"/>
          </p:nvPr>
        </p:nvSpPr>
        <p:spPr/>
        <p:txBody>
          <a:bodyPr/>
          <a:lstStyle/>
          <a:p>
            <a:fld id="{1CAD3D54-0816-468F-91A7-7440B09A13F8}" type="slidenum">
              <a:rPr lang="en-US" smtClean="0"/>
              <a:t>137</a:t>
            </a:fld>
            <a:endParaRPr lang="en-US"/>
          </a:p>
        </p:txBody>
      </p:sp>
    </p:spTree>
    <p:extLst>
      <p:ext uri="{BB962C8B-B14F-4D97-AF65-F5344CB8AC3E}">
        <p14:creationId xmlns:p14="http://schemas.microsoft.com/office/powerpoint/2010/main" val="2645681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Most cell types express a </a:t>
                </a:r>
                <a:r>
                  <a:rPr lang="en-US" sz="1200" dirty="0" err="1"/>
                  <a:t>glucokinase</a:t>
                </a:r>
                <a:r>
                  <a:rPr lang="en-US" sz="1200" dirty="0"/>
                  <a:t> variant that binds even tiny amounts of glucose, with a halfway-binding constant to glucose of </a:t>
                </a:r>
                <a14:m>
                  <m:oMath xmlns:m="http://schemas.openxmlformats.org/officeDocument/2006/math">
                    <m:r>
                      <a:rPr lang="en-US" sz="1200" i="1" dirty="0" smtClean="0">
                        <a:latin typeface="Cambria Math" panose="02040503050406030204" pitchFamily="18" charset="0"/>
                      </a:rPr>
                      <m:t>𝐾</m:t>
                    </m:r>
                    <m:r>
                      <a:rPr lang="en-US" sz="1200" i="1" dirty="0" smtClean="0">
                        <a:latin typeface="Cambria Math" panose="02040503050406030204" pitchFamily="18" charset="0"/>
                      </a:rPr>
                      <m:t>=</m:t>
                    </m:r>
                    <m:r>
                      <a:rPr lang="en-US" sz="1200" i="1" dirty="0" smtClean="0">
                        <a:latin typeface="Cambria Math" panose="02040503050406030204" pitchFamily="18" charset="0"/>
                      </a:rPr>
                      <m:t>40</m:t>
                    </m:r>
                    <m:r>
                      <a:rPr lang="en-US" sz="1200" i="1" dirty="0" smtClean="0">
                        <a:latin typeface="Cambria Math" panose="02040503050406030204" pitchFamily="18" charset="0"/>
                      </a:rPr>
                      <m:t> </m:t>
                    </m:r>
                    <m:r>
                      <a:rPr lang="en-US" sz="1200" i="1" dirty="0" err="1" smtClean="0">
                        <a:latin typeface="Cambria Math" panose="02040503050406030204" pitchFamily="18" charset="0"/>
                      </a:rPr>
                      <m:t>𝜇</m:t>
                    </m:r>
                    <m:r>
                      <a:rPr lang="en-US" sz="1200" i="1" dirty="0" err="1" smtClean="0">
                        <a:latin typeface="Cambria Math" panose="02040503050406030204" pitchFamily="18" charset="0"/>
                      </a:rPr>
                      <m:t>𝑀</m:t>
                    </m:r>
                    <m:r>
                      <a:rPr lang="en-US" sz="1200" i="1" dirty="0" smtClean="0">
                        <a:latin typeface="Cambria Math" panose="02040503050406030204" pitchFamily="18" charset="0"/>
                      </a:rPr>
                      <m:t> (</m:t>
                    </m:r>
                    <m:r>
                      <a:rPr lang="en-US" sz="1200" i="1" dirty="0" smtClean="0">
                        <a:latin typeface="Cambria Math" panose="02040503050406030204" pitchFamily="18" charset="0"/>
                      </a:rPr>
                      <m:t>0</m:t>
                    </m:r>
                    <m:r>
                      <a:rPr lang="en-US" sz="1200" i="1" dirty="0" smtClean="0">
                        <a:latin typeface="Cambria Math" panose="02040503050406030204" pitchFamily="18" charset="0"/>
                      </a:rPr>
                      <m:t>.</m:t>
                    </m:r>
                    <m:r>
                      <a:rPr lang="en-US" sz="1200" i="1" dirty="0" smtClean="0">
                        <a:latin typeface="Cambria Math" panose="02040503050406030204" pitchFamily="18" charset="0"/>
                      </a:rPr>
                      <m:t>04</m:t>
                    </m:r>
                    <m:r>
                      <a:rPr lang="en-US" sz="1200" i="1" dirty="0" smtClean="0">
                        <a:latin typeface="Cambria Math" panose="02040503050406030204" pitchFamily="18" charset="0"/>
                      </a:rPr>
                      <m:t>𝑚𝑀</m:t>
                    </m:r>
                    <m:r>
                      <a:rPr lang="en-US" sz="1200" i="1" dirty="0" smtClean="0">
                        <a:latin typeface="Cambria Math" panose="02040503050406030204" pitchFamily="18" charset="0"/>
                      </a:rPr>
                      <m:t>)</m:t>
                    </m:r>
                  </m:oMath>
                </a14:m>
                <a:r>
                  <a:rPr lang="en-US" sz="1200" dirty="0"/>
                  <a:t>.</a:t>
                </a:r>
              </a:p>
              <a:p>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Most </a:t>
                </a:r>
                <a:r>
                  <a:rPr lang="en-US" sz="1200" dirty="0"/>
                  <a:t>cell types express a </a:t>
                </a:r>
                <a:r>
                  <a:rPr lang="en-US" sz="1200" dirty="0" err="1"/>
                  <a:t>glucokinase</a:t>
                </a:r>
                <a:r>
                  <a:rPr lang="en-US" sz="1200" dirty="0"/>
                  <a:t> variant that binds even tiny </a:t>
                </a:r>
                <a:r>
                  <a:rPr lang="en-US" sz="1200" dirty="0" smtClean="0"/>
                  <a:t>amounts </a:t>
                </a:r>
                <a:r>
                  <a:rPr lang="en-US" sz="1200" dirty="0"/>
                  <a:t>of glucose, with a halfway-binding constant to glucose of </a:t>
                </a:r>
                <a:r>
                  <a:rPr lang="en-US" sz="1200" i="0" dirty="0" smtClean="0">
                    <a:latin typeface="Cambria Math" panose="02040503050406030204" pitchFamily="18" charset="0"/>
                  </a:rPr>
                  <a:t>𝐾=40 </a:t>
                </a:r>
                <a:r>
                  <a:rPr lang="en-US" sz="1200" i="0" dirty="0" err="1" smtClean="0">
                    <a:latin typeface="Cambria Math" panose="02040503050406030204" pitchFamily="18" charset="0"/>
                  </a:rPr>
                  <a:t>𝜇𝑀</a:t>
                </a:r>
                <a:r>
                  <a:rPr lang="en-US" sz="1200" i="0" dirty="0" smtClean="0">
                    <a:latin typeface="Cambria Math" panose="02040503050406030204" pitchFamily="18" charset="0"/>
                  </a:rPr>
                  <a:t> (0.04𝑚𝑀)</a:t>
                </a:r>
                <a:r>
                  <a:rPr lang="en-US" sz="1200" dirty="0" smtClean="0"/>
                  <a:t>.</a:t>
                </a:r>
              </a:p>
              <a:p>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1CAD3D54-0816-468F-91A7-7440B09A13F8}" type="slidenum">
              <a:rPr lang="en-US" smtClean="0"/>
              <a:t>139</a:t>
            </a:fld>
            <a:endParaRPr lang="en-US"/>
          </a:p>
        </p:txBody>
      </p:sp>
    </p:spTree>
    <p:extLst>
      <p:ext uri="{BB962C8B-B14F-4D97-AF65-F5344CB8AC3E}">
        <p14:creationId xmlns:p14="http://schemas.microsoft.com/office/powerpoint/2010/main" val="1037442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Most cell types express a </a:t>
                </a:r>
                <a:r>
                  <a:rPr lang="en-US" sz="1200" dirty="0" err="1"/>
                  <a:t>glucokinase</a:t>
                </a:r>
                <a:r>
                  <a:rPr lang="en-US" sz="1200" dirty="0"/>
                  <a:t> variant that binds even tiny amounts of glucose, with a halfway-binding constant to glucose of </a:t>
                </a:r>
                <a14:m>
                  <m:oMath xmlns:m="http://schemas.openxmlformats.org/officeDocument/2006/math">
                    <m:r>
                      <a:rPr lang="en-US" sz="1200" i="1" dirty="0" smtClean="0">
                        <a:latin typeface="Cambria Math" panose="02040503050406030204" pitchFamily="18" charset="0"/>
                      </a:rPr>
                      <m:t>𝐾</m:t>
                    </m:r>
                    <m:r>
                      <a:rPr lang="en-US" sz="1200" i="1" dirty="0" smtClean="0">
                        <a:latin typeface="Cambria Math" panose="02040503050406030204" pitchFamily="18" charset="0"/>
                      </a:rPr>
                      <m:t>=</m:t>
                    </m:r>
                    <m:r>
                      <a:rPr lang="en-US" sz="1200" i="1" dirty="0" smtClean="0">
                        <a:latin typeface="Cambria Math" panose="02040503050406030204" pitchFamily="18" charset="0"/>
                      </a:rPr>
                      <m:t>40</m:t>
                    </m:r>
                    <m:r>
                      <a:rPr lang="en-US" sz="1200" i="1" dirty="0" smtClean="0">
                        <a:latin typeface="Cambria Math" panose="02040503050406030204" pitchFamily="18" charset="0"/>
                      </a:rPr>
                      <m:t> </m:t>
                    </m:r>
                    <m:r>
                      <a:rPr lang="en-US" sz="1200" i="1" dirty="0" err="1" smtClean="0">
                        <a:latin typeface="Cambria Math" panose="02040503050406030204" pitchFamily="18" charset="0"/>
                      </a:rPr>
                      <m:t>𝜇</m:t>
                    </m:r>
                    <m:r>
                      <a:rPr lang="en-US" sz="1200" i="1" dirty="0" err="1" smtClean="0">
                        <a:latin typeface="Cambria Math" panose="02040503050406030204" pitchFamily="18" charset="0"/>
                      </a:rPr>
                      <m:t>𝑀</m:t>
                    </m:r>
                    <m:r>
                      <a:rPr lang="en-US" sz="1200" i="1" dirty="0" smtClean="0">
                        <a:latin typeface="Cambria Math" panose="02040503050406030204" pitchFamily="18" charset="0"/>
                      </a:rPr>
                      <m:t> (</m:t>
                    </m:r>
                    <m:r>
                      <a:rPr lang="en-US" sz="1200" i="1" dirty="0" smtClean="0">
                        <a:latin typeface="Cambria Math" panose="02040503050406030204" pitchFamily="18" charset="0"/>
                      </a:rPr>
                      <m:t>0</m:t>
                    </m:r>
                    <m:r>
                      <a:rPr lang="en-US" sz="1200" i="1" dirty="0" smtClean="0">
                        <a:latin typeface="Cambria Math" panose="02040503050406030204" pitchFamily="18" charset="0"/>
                      </a:rPr>
                      <m:t>.</m:t>
                    </m:r>
                    <m:r>
                      <a:rPr lang="en-US" sz="1200" i="1" dirty="0" smtClean="0">
                        <a:latin typeface="Cambria Math" panose="02040503050406030204" pitchFamily="18" charset="0"/>
                      </a:rPr>
                      <m:t>04</m:t>
                    </m:r>
                    <m:r>
                      <a:rPr lang="en-US" sz="1200" i="1" dirty="0" smtClean="0">
                        <a:latin typeface="Cambria Math" panose="02040503050406030204" pitchFamily="18" charset="0"/>
                      </a:rPr>
                      <m:t>𝑚𝑀</m:t>
                    </m:r>
                    <m:r>
                      <a:rPr lang="en-US" sz="1200" i="1" dirty="0" smtClean="0">
                        <a:latin typeface="Cambria Math" panose="02040503050406030204" pitchFamily="18" charset="0"/>
                      </a:rPr>
                      <m:t>)</m:t>
                    </m:r>
                  </m:oMath>
                </a14:m>
                <a:r>
                  <a:rPr lang="en-US" sz="1200" dirty="0"/>
                  <a:t>.</a:t>
                </a:r>
              </a:p>
              <a:p>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Most </a:t>
                </a:r>
                <a:r>
                  <a:rPr lang="en-US" sz="1200" dirty="0"/>
                  <a:t>cell types express a </a:t>
                </a:r>
                <a:r>
                  <a:rPr lang="en-US" sz="1200" dirty="0" err="1"/>
                  <a:t>glucokinase</a:t>
                </a:r>
                <a:r>
                  <a:rPr lang="en-US" sz="1200" dirty="0"/>
                  <a:t> variant that binds even tiny </a:t>
                </a:r>
                <a:r>
                  <a:rPr lang="en-US" sz="1200" dirty="0" smtClean="0"/>
                  <a:t>amounts </a:t>
                </a:r>
                <a:r>
                  <a:rPr lang="en-US" sz="1200" dirty="0"/>
                  <a:t>of glucose, with a halfway-binding constant to glucose of </a:t>
                </a:r>
                <a:r>
                  <a:rPr lang="en-US" sz="1200" i="0" dirty="0" smtClean="0">
                    <a:latin typeface="Cambria Math" panose="02040503050406030204" pitchFamily="18" charset="0"/>
                  </a:rPr>
                  <a:t>𝐾=40 </a:t>
                </a:r>
                <a:r>
                  <a:rPr lang="en-US" sz="1200" i="0" dirty="0" err="1" smtClean="0">
                    <a:latin typeface="Cambria Math" panose="02040503050406030204" pitchFamily="18" charset="0"/>
                  </a:rPr>
                  <a:t>𝜇𝑀</a:t>
                </a:r>
                <a:r>
                  <a:rPr lang="en-US" sz="1200" i="0" dirty="0" smtClean="0">
                    <a:latin typeface="Cambria Math" panose="02040503050406030204" pitchFamily="18" charset="0"/>
                  </a:rPr>
                  <a:t> (0.04𝑚𝑀)</a:t>
                </a:r>
                <a:r>
                  <a:rPr lang="en-US" sz="1200" dirty="0" smtClean="0"/>
                  <a:t>.</a:t>
                </a:r>
              </a:p>
              <a:p>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1CAD3D54-0816-468F-91A7-7440B09A13F8}" type="slidenum">
              <a:rPr lang="en-US" smtClean="0"/>
              <a:t>140</a:t>
            </a:fld>
            <a:endParaRPr lang="en-US"/>
          </a:p>
        </p:txBody>
      </p:sp>
    </p:spTree>
    <p:extLst>
      <p:ext uri="{BB962C8B-B14F-4D97-AF65-F5344CB8AC3E}">
        <p14:creationId xmlns:p14="http://schemas.microsoft.com/office/powerpoint/2010/main" val="3478005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D3D54-0816-468F-91A7-7440B09A13F8}" type="slidenum">
              <a:rPr lang="en-US" smtClean="0"/>
              <a:t>145</a:t>
            </a:fld>
            <a:endParaRPr lang="en-US"/>
          </a:p>
        </p:txBody>
      </p:sp>
    </p:spTree>
    <p:extLst>
      <p:ext uri="{BB962C8B-B14F-4D97-AF65-F5344CB8AC3E}">
        <p14:creationId xmlns:p14="http://schemas.microsoft.com/office/powerpoint/2010/main" val="2599619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D3D54-0816-468F-91A7-7440B09A13F8}" type="slidenum">
              <a:rPr lang="en-US" smtClean="0"/>
              <a:t>148</a:t>
            </a:fld>
            <a:endParaRPr lang="en-US"/>
          </a:p>
        </p:txBody>
      </p:sp>
    </p:spTree>
    <p:extLst>
      <p:ext uri="{BB962C8B-B14F-4D97-AF65-F5344CB8AC3E}">
        <p14:creationId xmlns:p14="http://schemas.microsoft.com/office/powerpoint/2010/main" val="1726580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D3D54-0816-468F-91A7-7440B09A13F8}" type="slidenum">
              <a:rPr lang="en-US" smtClean="0"/>
              <a:t>149</a:t>
            </a:fld>
            <a:endParaRPr lang="en-US"/>
          </a:p>
        </p:txBody>
      </p:sp>
    </p:spTree>
    <p:extLst>
      <p:ext uri="{BB962C8B-B14F-4D97-AF65-F5344CB8AC3E}">
        <p14:creationId xmlns:p14="http://schemas.microsoft.com/office/powerpoint/2010/main" val="4034849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D3D54-0816-468F-91A7-7440B09A13F8}" type="slidenum">
              <a:rPr lang="en-US" smtClean="0"/>
              <a:t>150</a:t>
            </a:fld>
            <a:endParaRPr lang="en-US"/>
          </a:p>
        </p:txBody>
      </p:sp>
    </p:spTree>
    <p:extLst>
      <p:ext uri="{BB962C8B-B14F-4D97-AF65-F5344CB8AC3E}">
        <p14:creationId xmlns:p14="http://schemas.microsoft.com/office/powerpoint/2010/main" val="291227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Uri is my PhD supervisor, located at the Weizmann institute – MCB department.</a:t>
            </a:r>
          </a:p>
        </p:txBody>
      </p:sp>
      <p:sp>
        <p:nvSpPr>
          <p:cNvPr id="4" name="Slide Number Placeholder 3"/>
          <p:cNvSpPr>
            <a:spLocks noGrp="1"/>
          </p:cNvSpPr>
          <p:nvPr>
            <p:ph type="sldNum" sz="quarter" idx="5"/>
          </p:nvPr>
        </p:nvSpPr>
        <p:spPr/>
        <p:txBody>
          <a:bodyPr/>
          <a:lstStyle/>
          <a:p>
            <a:fld id="{1CAD3D54-0816-468F-91A7-7440B09A13F8}" type="slidenum">
              <a:rPr lang="en-US" smtClean="0"/>
              <a:t>5</a:t>
            </a:fld>
            <a:endParaRPr lang="en-US"/>
          </a:p>
        </p:txBody>
      </p:sp>
    </p:spTree>
    <p:extLst>
      <p:ext uri="{BB962C8B-B14F-4D97-AF65-F5344CB8AC3E}">
        <p14:creationId xmlns:p14="http://schemas.microsoft.com/office/powerpoint/2010/main" val="226108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D3D54-0816-468F-91A7-7440B09A13F8}" type="slidenum">
              <a:rPr lang="en-US" smtClean="0"/>
              <a:t>151</a:t>
            </a:fld>
            <a:endParaRPr lang="en-US"/>
          </a:p>
        </p:txBody>
      </p:sp>
    </p:spTree>
    <p:extLst>
      <p:ext uri="{BB962C8B-B14F-4D97-AF65-F5344CB8AC3E}">
        <p14:creationId xmlns:p14="http://schemas.microsoft.com/office/powerpoint/2010/main" val="3452473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D3D54-0816-468F-91A7-7440B09A13F8}" type="slidenum">
              <a:rPr lang="en-US" smtClean="0"/>
              <a:t>152</a:t>
            </a:fld>
            <a:endParaRPr lang="en-US"/>
          </a:p>
        </p:txBody>
      </p:sp>
    </p:spTree>
    <p:extLst>
      <p:ext uri="{BB962C8B-B14F-4D97-AF65-F5344CB8AC3E}">
        <p14:creationId xmlns:p14="http://schemas.microsoft.com/office/powerpoint/2010/main" val="3602116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D3D54-0816-468F-91A7-7440B09A13F8}" type="slidenum">
              <a:rPr lang="en-US" smtClean="0"/>
              <a:t>153</a:t>
            </a:fld>
            <a:endParaRPr lang="en-US"/>
          </a:p>
        </p:txBody>
      </p:sp>
    </p:spTree>
    <p:extLst>
      <p:ext uri="{BB962C8B-B14F-4D97-AF65-F5344CB8AC3E}">
        <p14:creationId xmlns:p14="http://schemas.microsoft.com/office/powerpoint/2010/main" val="1083136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go over the basic physiology of the glucose system. This is the time to ask questions about it.</a:t>
            </a:r>
          </a:p>
        </p:txBody>
      </p:sp>
      <p:sp>
        <p:nvSpPr>
          <p:cNvPr id="4" name="Slide Number Placeholder 3"/>
          <p:cNvSpPr>
            <a:spLocks noGrp="1"/>
          </p:cNvSpPr>
          <p:nvPr>
            <p:ph type="sldNum" sz="quarter" idx="5"/>
          </p:nvPr>
        </p:nvSpPr>
        <p:spPr/>
        <p:txBody>
          <a:bodyPr/>
          <a:lstStyle/>
          <a:p>
            <a:fld id="{1CAD3D54-0816-468F-91A7-7440B09A13F8}" type="slidenum">
              <a:rPr lang="en-US" smtClean="0"/>
              <a:t>8</a:t>
            </a:fld>
            <a:endParaRPr lang="en-US"/>
          </a:p>
        </p:txBody>
      </p:sp>
    </p:spTree>
    <p:extLst>
      <p:ext uri="{BB962C8B-B14F-4D97-AF65-F5344CB8AC3E}">
        <p14:creationId xmlns:p14="http://schemas.microsoft.com/office/powerpoint/2010/main" val="464958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AD3D54-0816-468F-91A7-7440B09A13F8}" type="slidenum">
              <a:rPr lang="en-US" smtClean="0"/>
              <a:t>10</a:t>
            </a:fld>
            <a:endParaRPr lang="en-US"/>
          </a:p>
        </p:txBody>
      </p:sp>
    </p:spTree>
    <p:extLst>
      <p:ext uri="{BB962C8B-B14F-4D97-AF65-F5344CB8AC3E}">
        <p14:creationId xmlns:p14="http://schemas.microsoft.com/office/powerpoint/2010/main" val="734312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someone to explain the curve using the diagram on the right</a:t>
            </a:r>
          </a:p>
        </p:txBody>
      </p:sp>
      <p:sp>
        <p:nvSpPr>
          <p:cNvPr id="4" name="Slide Number Placeholder 3"/>
          <p:cNvSpPr>
            <a:spLocks noGrp="1"/>
          </p:cNvSpPr>
          <p:nvPr>
            <p:ph type="sldNum" sz="quarter" idx="5"/>
          </p:nvPr>
        </p:nvSpPr>
        <p:spPr/>
        <p:txBody>
          <a:bodyPr/>
          <a:lstStyle/>
          <a:p>
            <a:fld id="{1CAD3D54-0816-468F-91A7-7440B09A13F8}" type="slidenum">
              <a:rPr lang="en-US" smtClean="0"/>
              <a:t>16</a:t>
            </a:fld>
            <a:endParaRPr lang="en-US"/>
          </a:p>
        </p:txBody>
      </p:sp>
    </p:spTree>
    <p:extLst>
      <p:ext uri="{BB962C8B-B14F-4D97-AF65-F5344CB8AC3E}">
        <p14:creationId xmlns:p14="http://schemas.microsoft.com/office/powerpoint/2010/main" val="2047618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developed since the 1970’s</a:t>
            </a:r>
            <a:endParaRPr lang="en-US" dirty="0"/>
          </a:p>
        </p:txBody>
      </p:sp>
      <p:sp>
        <p:nvSpPr>
          <p:cNvPr id="4" name="Slide Number Placeholder 3"/>
          <p:cNvSpPr>
            <a:spLocks noGrp="1"/>
          </p:cNvSpPr>
          <p:nvPr>
            <p:ph type="sldNum" sz="quarter" idx="5"/>
          </p:nvPr>
        </p:nvSpPr>
        <p:spPr/>
        <p:txBody>
          <a:bodyPr/>
          <a:lstStyle/>
          <a:p>
            <a:fld id="{1CAD3D54-0816-468F-91A7-7440B09A13F8}" type="slidenum">
              <a:rPr lang="en-US" smtClean="0"/>
              <a:t>19</a:t>
            </a:fld>
            <a:endParaRPr lang="en-US"/>
          </a:p>
        </p:txBody>
      </p:sp>
    </p:spTree>
    <p:extLst>
      <p:ext uri="{BB962C8B-B14F-4D97-AF65-F5344CB8AC3E}">
        <p14:creationId xmlns:p14="http://schemas.microsoft.com/office/powerpoint/2010/main" val="2979171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AD3D54-0816-468F-91A7-7440B09A13F8}" type="slidenum">
              <a:rPr lang="en-US" smtClean="0"/>
              <a:t>22</a:t>
            </a:fld>
            <a:endParaRPr lang="en-US"/>
          </a:p>
        </p:txBody>
      </p:sp>
    </p:spTree>
    <p:extLst>
      <p:ext uri="{BB962C8B-B14F-4D97-AF65-F5344CB8AC3E}">
        <p14:creationId xmlns:p14="http://schemas.microsoft.com/office/powerpoint/2010/main" val="2367506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AD3D54-0816-468F-91A7-7440B09A13F8}" type="slidenum">
              <a:rPr lang="en-US" smtClean="0"/>
              <a:t>23</a:t>
            </a:fld>
            <a:endParaRPr lang="en-US"/>
          </a:p>
        </p:txBody>
      </p:sp>
    </p:spTree>
    <p:extLst>
      <p:ext uri="{BB962C8B-B14F-4D97-AF65-F5344CB8AC3E}">
        <p14:creationId xmlns:p14="http://schemas.microsoft.com/office/powerpoint/2010/main" val="203291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AD3D54-0816-468F-91A7-7440B09A13F8}" type="slidenum">
              <a:rPr lang="en-US" smtClean="0"/>
              <a:t>103</a:t>
            </a:fld>
            <a:endParaRPr lang="en-US"/>
          </a:p>
        </p:txBody>
      </p:sp>
    </p:spTree>
    <p:extLst>
      <p:ext uri="{BB962C8B-B14F-4D97-AF65-F5344CB8AC3E}">
        <p14:creationId xmlns:p14="http://schemas.microsoft.com/office/powerpoint/2010/main" val="2641282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DEAB23-D18C-450C-9EA5-EC4F3C1550C8}"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5BE6E8-6327-4901-BC4D-438251010E67}" type="slidenum">
              <a:rPr lang="en-US" smtClean="0"/>
              <a:t>‹#›</a:t>
            </a:fld>
            <a:endParaRPr lang="en-US"/>
          </a:p>
        </p:txBody>
      </p:sp>
    </p:spTree>
    <p:extLst>
      <p:ext uri="{BB962C8B-B14F-4D97-AF65-F5344CB8AC3E}">
        <p14:creationId xmlns:p14="http://schemas.microsoft.com/office/powerpoint/2010/main" val="311452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DEAB23-D18C-450C-9EA5-EC4F3C1550C8}"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5BE6E8-6327-4901-BC4D-438251010E67}" type="slidenum">
              <a:rPr lang="en-US" smtClean="0"/>
              <a:t>‹#›</a:t>
            </a:fld>
            <a:endParaRPr lang="en-US"/>
          </a:p>
        </p:txBody>
      </p:sp>
    </p:spTree>
    <p:extLst>
      <p:ext uri="{BB962C8B-B14F-4D97-AF65-F5344CB8AC3E}">
        <p14:creationId xmlns:p14="http://schemas.microsoft.com/office/powerpoint/2010/main" val="420311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DEAB23-D18C-450C-9EA5-EC4F3C1550C8}"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5BE6E8-6327-4901-BC4D-438251010E67}" type="slidenum">
              <a:rPr lang="en-US" smtClean="0"/>
              <a:t>‹#›</a:t>
            </a:fld>
            <a:endParaRPr lang="en-US"/>
          </a:p>
        </p:txBody>
      </p:sp>
    </p:spTree>
    <p:extLst>
      <p:ext uri="{BB962C8B-B14F-4D97-AF65-F5344CB8AC3E}">
        <p14:creationId xmlns:p14="http://schemas.microsoft.com/office/powerpoint/2010/main" val="1956119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DEAB23-D18C-450C-9EA5-EC4F3C1550C8}"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5BE6E8-6327-4901-BC4D-438251010E67}" type="slidenum">
              <a:rPr lang="en-US" smtClean="0"/>
              <a:t>‹#›</a:t>
            </a:fld>
            <a:endParaRPr lang="en-US"/>
          </a:p>
        </p:txBody>
      </p:sp>
    </p:spTree>
    <p:extLst>
      <p:ext uri="{BB962C8B-B14F-4D97-AF65-F5344CB8AC3E}">
        <p14:creationId xmlns:p14="http://schemas.microsoft.com/office/powerpoint/2010/main" val="158509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DEAB23-D18C-450C-9EA5-EC4F3C1550C8}"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5BE6E8-6327-4901-BC4D-438251010E67}" type="slidenum">
              <a:rPr lang="en-US" smtClean="0"/>
              <a:t>‹#›</a:t>
            </a:fld>
            <a:endParaRPr lang="en-US"/>
          </a:p>
        </p:txBody>
      </p:sp>
    </p:spTree>
    <p:extLst>
      <p:ext uri="{BB962C8B-B14F-4D97-AF65-F5344CB8AC3E}">
        <p14:creationId xmlns:p14="http://schemas.microsoft.com/office/powerpoint/2010/main" val="554054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DEAB23-D18C-450C-9EA5-EC4F3C1550C8}"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5BE6E8-6327-4901-BC4D-438251010E67}" type="slidenum">
              <a:rPr lang="en-US" smtClean="0"/>
              <a:t>‹#›</a:t>
            </a:fld>
            <a:endParaRPr lang="en-US"/>
          </a:p>
        </p:txBody>
      </p:sp>
    </p:spTree>
    <p:extLst>
      <p:ext uri="{BB962C8B-B14F-4D97-AF65-F5344CB8AC3E}">
        <p14:creationId xmlns:p14="http://schemas.microsoft.com/office/powerpoint/2010/main" val="1510083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DEAB23-D18C-450C-9EA5-EC4F3C1550C8}" type="datetimeFigureOut">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5BE6E8-6327-4901-BC4D-438251010E67}" type="slidenum">
              <a:rPr lang="en-US" smtClean="0"/>
              <a:t>‹#›</a:t>
            </a:fld>
            <a:endParaRPr lang="en-US"/>
          </a:p>
        </p:txBody>
      </p:sp>
    </p:spTree>
    <p:extLst>
      <p:ext uri="{BB962C8B-B14F-4D97-AF65-F5344CB8AC3E}">
        <p14:creationId xmlns:p14="http://schemas.microsoft.com/office/powerpoint/2010/main" val="2805544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DEAB23-D18C-450C-9EA5-EC4F3C1550C8}" type="datetimeFigureOut">
              <a:rPr lang="en-US" smtClean="0"/>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5BE6E8-6327-4901-BC4D-438251010E67}" type="slidenum">
              <a:rPr lang="en-US" smtClean="0"/>
              <a:t>‹#›</a:t>
            </a:fld>
            <a:endParaRPr lang="en-US"/>
          </a:p>
        </p:txBody>
      </p:sp>
    </p:spTree>
    <p:extLst>
      <p:ext uri="{BB962C8B-B14F-4D97-AF65-F5344CB8AC3E}">
        <p14:creationId xmlns:p14="http://schemas.microsoft.com/office/powerpoint/2010/main" val="321089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DEAB23-D18C-450C-9EA5-EC4F3C1550C8}" type="datetimeFigureOut">
              <a:rPr lang="en-US" smtClean="0"/>
              <a:t>6/23/2022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5BE6E8-6327-4901-BC4D-438251010E67}" type="slidenum">
              <a:rPr lang="en-US" smtClean="0"/>
              <a:t>‹#›</a:t>
            </a:fld>
            <a:endParaRPr lang="en-US"/>
          </a:p>
        </p:txBody>
      </p:sp>
    </p:spTree>
    <p:extLst>
      <p:ext uri="{BB962C8B-B14F-4D97-AF65-F5344CB8AC3E}">
        <p14:creationId xmlns:p14="http://schemas.microsoft.com/office/powerpoint/2010/main" val="2123992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DEAB23-D18C-450C-9EA5-EC4F3C1550C8}"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5BE6E8-6327-4901-BC4D-438251010E67}" type="slidenum">
              <a:rPr lang="en-US" smtClean="0"/>
              <a:t>‹#›</a:t>
            </a:fld>
            <a:endParaRPr lang="en-US"/>
          </a:p>
        </p:txBody>
      </p:sp>
    </p:spTree>
    <p:extLst>
      <p:ext uri="{BB962C8B-B14F-4D97-AF65-F5344CB8AC3E}">
        <p14:creationId xmlns:p14="http://schemas.microsoft.com/office/powerpoint/2010/main" val="3922197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DEAB23-D18C-450C-9EA5-EC4F3C1550C8}"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5BE6E8-6327-4901-BC4D-438251010E67}" type="slidenum">
              <a:rPr lang="en-US" smtClean="0"/>
              <a:t>‹#›</a:t>
            </a:fld>
            <a:endParaRPr lang="en-US"/>
          </a:p>
        </p:txBody>
      </p:sp>
    </p:spTree>
    <p:extLst>
      <p:ext uri="{BB962C8B-B14F-4D97-AF65-F5344CB8AC3E}">
        <p14:creationId xmlns:p14="http://schemas.microsoft.com/office/powerpoint/2010/main" val="1631706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DEAB23-D18C-450C-9EA5-EC4F3C1550C8}" type="datetimeFigureOut">
              <a:rPr lang="en-US" smtClean="0"/>
              <a:t>6/23/2022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BE6E8-6327-4901-BC4D-438251010E67}" type="slidenum">
              <a:rPr lang="en-US" smtClean="0"/>
              <a:t>‹#›</a:t>
            </a:fld>
            <a:endParaRPr lang="en-US"/>
          </a:p>
        </p:txBody>
      </p:sp>
    </p:spTree>
    <p:extLst>
      <p:ext uri="{BB962C8B-B14F-4D97-AF65-F5344CB8AC3E}">
        <p14:creationId xmlns:p14="http://schemas.microsoft.com/office/powerpoint/2010/main" val="2163873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5.png"/><Relationship Id="rId4" Type="http://schemas.openxmlformats.org/officeDocument/2006/relationships/image" Target="../media/image74.png"/></Relationships>
</file>

<file path=ppt/slides/_rels/slide10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5.png"/><Relationship Id="rId4" Type="http://schemas.openxmlformats.org/officeDocument/2006/relationships/image" Target="../media/image74.png"/></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0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2.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65.png"/></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0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53.xml.rels><?xml version="1.0" encoding="UTF-8" standalone="yes"?>
<Relationships xmlns="http://schemas.openxmlformats.org/package/2006/relationships"><Relationship Id="rId3" Type="http://schemas.openxmlformats.org/officeDocument/2006/relationships/hyperlink" Target="https://www.weizmann.ac.il/mcb/UriAlon/courses/systems-biology-course-2018"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www.youtube.com/playlist?list=PLbN57C5Zdl6j_qJA-pARJnKsmROzPnO9V" TargetMode="External"/><Relationship Id="rId4" Type="http://schemas.openxmlformats.org/officeDocument/2006/relationships/hyperlink" Target="https://www.weizmann.ac.il/mcb/UriAlon/courses/systems-medicine-course-2019"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0.png"/></Relationships>
</file>

<file path=ppt/slides/_rels/slide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0.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0.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Dynamical modelling of physiological systems</a:t>
            </a:r>
            <a:endParaRPr lang="en-US" dirty="0"/>
          </a:p>
        </p:txBody>
      </p:sp>
      <p:sp>
        <p:nvSpPr>
          <p:cNvPr id="3" name="Subtitle 2"/>
          <p:cNvSpPr>
            <a:spLocks noGrp="1"/>
          </p:cNvSpPr>
          <p:nvPr>
            <p:ph type="subTitle" idx="1"/>
          </p:nvPr>
        </p:nvSpPr>
        <p:spPr/>
        <p:txBody>
          <a:bodyPr/>
          <a:lstStyle/>
          <a:p>
            <a:r>
              <a:rPr lang="en-US" b="1" dirty="0"/>
              <a:t>Alon Bar, Weizmann institute of science</a:t>
            </a:r>
            <a:endParaRPr lang="en-US" dirty="0"/>
          </a:p>
          <a:p>
            <a:endParaRPr lang="en-US" dirty="0"/>
          </a:p>
        </p:txBody>
      </p:sp>
    </p:spTree>
    <p:extLst>
      <p:ext uri="{BB962C8B-B14F-4D97-AF65-F5344CB8AC3E}">
        <p14:creationId xmlns:p14="http://schemas.microsoft.com/office/powerpoint/2010/main" val="2672937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Glucose concentration in the blood is maintained within a tight range around 5mM</a:t>
            </a:r>
          </a:p>
        </p:txBody>
      </p:sp>
      <p:sp>
        <p:nvSpPr>
          <p:cNvPr id="3" name="Content Placeholder 2"/>
          <p:cNvSpPr>
            <a:spLocks noGrp="1"/>
          </p:cNvSpPr>
          <p:nvPr>
            <p:ph idx="1"/>
          </p:nvPr>
        </p:nvSpPr>
        <p:spPr>
          <a:xfrm>
            <a:off x="838200" y="2408238"/>
            <a:ext cx="7562850" cy="4351338"/>
          </a:xfrm>
        </p:spPr>
        <p:txBody>
          <a:bodyPr/>
          <a:lstStyle/>
          <a:p>
            <a:r>
              <a:rPr lang="en-US" dirty="0"/>
              <a:t>Among healthy individuals, glucose blood concentrations vary by only about 20%. </a:t>
            </a:r>
          </a:p>
          <a:p>
            <a:r>
              <a:rPr lang="en-US" dirty="0"/>
              <a:t>Homeostasis - the ability of the body to keep important variables within a tight range.</a:t>
            </a:r>
          </a:p>
          <a:p>
            <a:r>
              <a:rPr lang="en-US" dirty="0"/>
              <a:t>The control of glucose under this tight range around 5mM is often called a “set-point”</a:t>
            </a:r>
          </a:p>
        </p:txBody>
      </p:sp>
      <p:pic>
        <p:nvPicPr>
          <p:cNvPr id="5122" name="Picture 2" descr="Best AC Temperature for Sleeping | How to Set a Thermostat">
            <a:extLst>
              <a:ext uri="{FF2B5EF4-FFF2-40B4-BE49-F238E27FC236}">
                <a16:creationId xmlns:a16="http://schemas.microsoft.com/office/drawing/2014/main" id="{1B15B64A-95CF-3EDC-1DAA-B47415B0498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103" b="14200"/>
          <a:stretch/>
        </p:blipFill>
        <p:spPr bwMode="auto">
          <a:xfrm>
            <a:off x="8558212" y="2279651"/>
            <a:ext cx="3481387" cy="325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237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explain things in a quantitative way, we add beta-cell mass changes to the minimal model</a:t>
            </a:r>
          </a:p>
        </p:txBody>
      </p:sp>
      <p:sp>
        <p:nvSpPr>
          <p:cNvPr id="3" name="Content Placeholder 2"/>
          <p:cNvSpPr>
            <a:spLocks noGrp="1"/>
          </p:cNvSpPr>
          <p:nvPr>
            <p:ph idx="1"/>
          </p:nvPr>
        </p:nvSpPr>
        <p:spPr/>
        <p:txBody>
          <a:bodyPr>
            <a:normAutofit/>
          </a:bodyPr>
          <a:lstStyle/>
          <a:p>
            <a:r>
              <a:rPr lang="en-US" sz="2000" dirty="0"/>
              <a:t>The BIG model - It is simply the two equations of the minimal model we discussed so far with a new equation for the total beta-cell mass B:</a:t>
            </a:r>
          </a:p>
          <a:p>
            <a:pPr marL="0" indent="0">
              <a:buNone/>
            </a:pPr>
            <a:endParaRPr lang="en-US" sz="2000" i="1" dirty="0"/>
          </a:p>
          <a:p>
            <a:pPr marL="0" indent="0">
              <a:buNone/>
            </a:pPr>
            <a:endParaRPr lang="en-US" sz="2000" i="1" dirty="0">
              <a:latin typeface="Cambria Math" panose="02040503050406030204" pitchFamily="18" charset="0"/>
            </a:endParaRPr>
          </a:p>
          <a:p>
            <a:pPr marL="0" indent="0">
              <a:buNone/>
            </a:pPr>
            <a:endParaRPr lang="en-US" sz="2000" dirty="0"/>
          </a:p>
          <a:p>
            <a:pPr marL="0" indent="0">
              <a:buNone/>
            </a:pPr>
            <a:endParaRPr lang="en-US" sz="2000" i="1" dirty="0"/>
          </a:p>
          <a:p>
            <a:pPr marL="0" indent="0">
              <a:buNone/>
            </a:pPr>
            <a:endParaRPr lang="en-US" sz="2000" i="1" dirty="0"/>
          </a:p>
          <a:p>
            <a:endParaRPr lang="en-US" sz="2000" dirty="0"/>
          </a:p>
        </p:txBody>
      </p:sp>
      <p:pic>
        <p:nvPicPr>
          <p:cNvPr id="4" name="Content Placeholder 3"/>
          <p:cNvPicPr>
            <a:picLocks noChangeAspect="1"/>
          </p:cNvPicPr>
          <p:nvPr/>
        </p:nvPicPr>
        <p:blipFill rotWithShape="1">
          <a:blip r:embed="rId2"/>
          <a:srcRect l="54471"/>
          <a:stretch/>
        </p:blipFill>
        <p:spPr>
          <a:xfrm>
            <a:off x="3524251" y="3212404"/>
            <a:ext cx="4257674" cy="3031234"/>
          </a:xfrm>
          <a:prstGeom prst="rect">
            <a:avLst/>
          </a:prstGeom>
        </p:spPr>
      </p:pic>
    </p:spTree>
    <p:extLst>
      <p:ext uri="{BB962C8B-B14F-4D97-AF65-F5344CB8AC3E}">
        <p14:creationId xmlns:p14="http://schemas.microsoft.com/office/powerpoint/2010/main" val="2804607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explain things in a quantitative way, we add beta-cell mass changes to the minimal model</a:t>
            </a:r>
          </a:p>
        </p:txBody>
      </p:sp>
      <p:sp>
        <p:nvSpPr>
          <p:cNvPr id="3" name="Content Placeholder 2"/>
          <p:cNvSpPr>
            <a:spLocks noGrp="1"/>
          </p:cNvSpPr>
          <p:nvPr>
            <p:ph idx="1"/>
          </p:nvPr>
        </p:nvSpPr>
        <p:spPr/>
        <p:txBody>
          <a:bodyPr>
            <a:normAutofit/>
          </a:bodyPr>
          <a:lstStyle/>
          <a:p>
            <a:r>
              <a:rPr lang="en-US" sz="2000" dirty="0"/>
              <a:t>The BIG model - It is simply the two equations of the minimal model we discussed so far with a new equation for the total beta-cell mass B:</a:t>
            </a:r>
          </a:p>
          <a:p>
            <a:pPr marL="0" indent="0">
              <a:buNone/>
            </a:pPr>
            <a:endParaRPr lang="en-US" sz="2000" i="1" dirty="0"/>
          </a:p>
          <a:p>
            <a:pPr marL="0" indent="0">
              <a:buNone/>
            </a:pPr>
            <a:endParaRPr lang="en-US" sz="2000" i="1" dirty="0">
              <a:latin typeface="Cambria Math" panose="02040503050406030204" pitchFamily="18" charset="0"/>
            </a:endParaRPr>
          </a:p>
          <a:p>
            <a:pPr marL="0" indent="0">
              <a:buNone/>
            </a:pPr>
            <a:endParaRPr lang="en-US" sz="2000" dirty="0"/>
          </a:p>
          <a:p>
            <a:pPr marL="0" indent="0">
              <a:buNone/>
            </a:pPr>
            <a:endParaRPr lang="en-US" sz="2000" i="1" dirty="0"/>
          </a:p>
          <a:p>
            <a:pPr marL="0" indent="0">
              <a:buNone/>
            </a:pPr>
            <a:endParaRPr lang="en-US" sz="2000" i="1" dirty="0"/>
          </a:p>
          <a:p>
            <a:endParaRPr lang="en-US" sz="2000" dirty="0"/>
          </a:p>
        </p:txBody>
      </p:sp>
      <mc:AlternateContent xmlns:mc="http://schemas.openxmlformats.org/markup-compatibility/2006" xmlns:a14="http://schemas.microsoft.com/office/drawing/2010/main">
        <mc:Choice Requires="a14">
          <p:sp>
            <p:nvSpPr>
              <p:cNvPr id="4" name="Rectangle 3"/>
              <p:cNvSpPr/>
              <p:nvPr/>
            </p:nvSpPr>
            <p:spPr>
              <a:xfrm>
                <a:off x="1121890" y="2673159"/>
                <a:ext cx="1996316"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𝑑𝐺</m:t>
                          </m:r>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 </m:t>
                      </m:r>
                      <m:r>
                        <a:rPr lang="en-US" sz="2000" i="1">
                          <a:latin typeface="Cambria Math" panose="02040503050406030204" pitchFamily="18" charset="0"/>
                        </a:rPr>
                        <m:t>𝐼</m:t>
                      </m:r>
                      <m:r>
                        <a:rPr lang="en-US" sz="2000" i="1">
                          <a:latin typeface="Cambria Math" panose="02040503050406030204" pitchFamily="18" charset="0"/>
                        </a:rPr>
                        <m:t> </m:t>
                      </m:r>
                      <m:r>
                        <a:rPr lang="en-US" sz="2000" i="1">
                          <a:latin typeface="Cambria Math" panose="02040503050406030204" pitchFamily="18" charset="0"/>
                        </a:rPr>
                        <m:t>𝐺</m:t>
                      </m:r>
                      <m:r>
                        <a:rPr lang="en-US" sz="2000" i="1">
                          <a:latin typeface="Cambria Math" panose="02040503050406030204" pitchFamily="18" charset="0"/>
                        </a:rPr>
                        <m:t> </m:t>
                      </m:r>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1121890" y="2673159"/>
                <a:ext cx="1996316" cy="67666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121890" y="3497875"/>
                <a:ext cx="2138278"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𝑑𝐼</m:t>
                          </m:r>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𝐵𝑓</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𝛾</m:t>
                      </m:r>
                      <m:r>
                        <a:rPr lang="en-US" sz="2000" i="1">
                          <a:latin typeface="Cambria Math" panose="02040503050406030204" pitchFamily="18" charset="0"/>
                        </a:rPr>
                        <m:t>𝐼</m:t>
                      </m:r>
                      <m:r>
                        <a:rPr lang="en-US" sz="2000" i="1">
                          <a:latin typeface="Cambria Math" panose="02040503050406030204" pitchFamily="18" charset="0"/>
                        </a:rPr>
                        <m:t> </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1121890" y="3497875"/>
                <a:ext cx="2138278" cy="6766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121890" y="4322591"/>
                <a:ext cx="3585597" cy="631391"/>
              </a:xfrm>
              <a:prstGeom prst="rect">
                <a:avLst/>
              </a:prstGeom>
            </p:spPr>
            <p:txBody>
              <a:bodyPr wrap="none">
                <a:spAutoFit/>
              </a:bodyPr>
              <a:lstStyle/>
              <a:p>
                <a14:m>
                  <m:oMath xmlns:m="http://schemas.openxmlformats.org/officeDocument/2006/math">
                    <m:f>
                      <m:fPr>
                        <m:ctrlPr>
                          <a:rPr lang="en-US" sz="2400" b="1" i="1" smtClean="0">
                            <a:latin typeface="Cambria Math" panose="02040503050406030204" pitchFamily="18" charset="0"/>
                          </a:rPr>
                        </m:ctrlPr>
                      </m:fPr>
                      <m:num>
                        <m:r>
                          <a:rPr lang="en-US" sz="2400" b="1" i="1">
                            <a:latin typeface="Cambria Math" panose="02040503050406030204" pitchFamily="18" charset="0"/>
                          </a:rPr>
                          <m:t>𝒅𝑩</m:t>
                        </m:r>
                      </m:num>
                      <m:den>
                        <m:r>
                          <a:rPr lang="en-US" sz="2400" b="1" i="1">
                            <a:latin typeface="Cambria Math" panose="02040503050406030204" pitchFamily="18" charset="0"/>
                          </a:rPr>
                          <m:t>𝒅𝒕</m:t>
                        </m:r>
                      </m:den>
                    </m:f>
                    <m:r>
                      <a:rPr lang="en-US" sz="2400" b="1" i="1">
                        <a:latin typeface="Cambria Math" panose="02040503050406030204" pitchFamily="18" charset="0"/>
                      </a:rPr>
                      <m:t>=</m:t>
                    </m:r>
                    <m:r>
                      <a:rPr lang="en-US" sz="2400" b="1" i="1">
                        <a:latin typeface="Cambria Math" panose="02040503050406030204" pitchFamily="18" charset="0"/>
                      </a:rPr>
                      <m:t>𝑩</m:t>
                    </m:r>
                    <m:r>
                      <a:rPr lang="en-US" sz="2400" b="1" i="1">
                        <a:latin typeface="Cambria Math" panose="02040503050406030204" pitchFamily="18" charset="0"/>
                      </a:rPr>
                      <m:t> </m:t>
                    </m:r>
                    <m:r>
                      <a:rPr lang="en-US" sz="2400" b="1" i="1">
                        <a:latin typeface="Cambria Math" panose="02040503050406030204" pitchFamily="18" charset="0"/>
                      </a:rPr>
                      <m:t>𝝁</m:t>
                    </m:r>
                    <m:d>
                      <m:dPr>
                        <m:ctrlPr>
                          <a:rPr lang="en-US" sz="2400" b="1" i="1">
                            <a:latin typeface="Cambria Math" panose="02040503050406030204" pitchFamily="18" charset="0"/>
                          </a:rPr>
                        </m:ctrlPr>
                      </m:dPr>
                      <m:e>
                        <m:r>
                          <a:rPr lang="en-US" sz="2400" b="1" i="1">
                            <a:latin typeface="Cambria Math" panose="02040503050406030204" pitchFamily="18" charset="0"/>
                          </a:rPr>
                          <m:t>𝑮</m:t>
                        </m:r>
                      </m:e>
                    </m:d>
                  </m:oMath>
                </a14:m>
                <a:r>
                  <a:rPr lang="en-US" sz="2400" b="1" dirty="0"/>
                  <a:t>,    </a:t>
                </a:r>
                <a14:m>
                  <m:oMath xmlns:m="http://schemas.openxmlformats.org/officeDocument/2006/math">
                    <m:r>
                      <a:rPr lang="en-US" sz="2400" b="1" i="1">
                        <a:latin typeface="Cambria Math" panose="02040503050406030204" pitchFamily="18" charset="0"/>
                      </a:rPr>
                      <m:t>𝝁</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𝑮</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𝟎</m:t>
                    </m:r>
                  </m:oMath>
                </a14:m>
                <a:endParaRPr lang="en-US" sz="2400" b="1" dirty="0"/>
              </a:p>
            </p:txBody>
          </p:sp>
        </mc:Choice>
        <mc:Fallback xmlns="">
          <p:sp>
            <p:nvSpPr>
              <p:cNvPr id="6" name="Rectangle 5"/>
              <p:cNvSpPr>
                <a:spLocks noRot="1" noChangeAspect="1" noMove="1" noResize="1" noEditPoints="1" noAdjustHandles="1" noChangeArrowheads="1" noChangeShapeType="1" noTextEdit="1"/>
              </p:cNvSpPr>
              <p:nvPr/>
            </p:nvSpPr>
            <p:spPr>
              <a:xfrm>
                <a:off x="1121890" y="4322591"/>
                <a:ext cx="3585597" cy="631391"/>
              </a:xfrm>
              <a:prstGeom prst="rect">
                <a:avLst/>
              </a:prstGeom>
              <a:blipFill>
                <a:blip r:embed="rId4"/>
                <a:stretch>
                  <a:fillRect b="-8654"/>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7436999" y="2913216"/>
            <a:ext cx="3392668" cy="2249486"/>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7227191" y="2488493"/>
                <a:ext cx="4326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𝑝𝑟𝑜𝑙𝑖𝑓𝑒𝑟𝑎𝑡𝑖𝑜𝑛</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𝑟𝑒𝑚𝑜𝑣𝑎𝑙</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7227191" y="2488493"/>
                <a:ext cx="4326634"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9026280" y="4584650"/>
                <a:ext cx="1564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𝜇</m:t>
                      </m:r>
                      <m:d>
                        <m:dPr>
                          <m:ctrlPr>
                            <a:rPr lang="en-US" b="0" i="1" smtClean="0">
                              <a:latin typeface="Cambria Math" panose="02040503050406030204" pitchFamily="18" charset="0"/>
                            </a:rPr>
                          </m:ctrlPr>
                        </m:dPr>
                        <m:e>
                          <m:r>
                            <a:rPr lang="en-US" b="0" i="1" smtClean="0">
                              <a:latin typeface="Cambria Math" panose="02040503050406030204" pitchFamily="18" charset="0"/>
                            </a:rPr>
                            <m:t>5</m:t>
                          </m:r>
                          <m:r>
                            <a:rPr lang="en-US" b="0" i="1" smtClean="0">
                              <a:latin typeface="Cambria Math" panose="02040503050406030204" pitchFamily="18" charset="0"/>
                            </a:rPr>
                            <m:t>𝑚𝑀</m:t>
                          </m:r>
                        </m:e>
                      </m:d>
                      <m:r>
                        <a:rPr lang="en-US" b="0" i="1" smtClean="0">
                          <a:latin typeface="Cambria Math" panose="02040503050406030204" pitchFamily="18" charset="0"/>
                        </a:rPr>
                        <m:t>=0</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9026280" y="4584650"/>
                <a:ext cx="1564724" cy="369332"/>
              </a:xfrm>
              <a:prstGeom prst="rect">
                <a:avLst/>
              </a:prstGeom>
              <a:blipFill>
                <a:blip r:embed="rId7"/>
                <a:stretch>
                  <a:fillRect b="-3279"/>
                </a:stretch>
              </a:blipFill>
            </p:spPr>
            <p:txBody>
              <a:bodyPr/>
              <a:lstStyle/>
              <a:p>
                <a:r>
                  <a:rPr lang="en-US">
                    <a:noFill/>
                  </a:rPr>
                  <a:t> </a:t>
                </a:r>
              </a:p>
            </p:txBody>
          </p:sp>
        </mc:Fallback>
      </mc:AlternateContent>
      <p:pic>
        <p:nvPicPr>
          <p:cNvPr id="11" name="Content Placeholder 3"/>
          <p:cNvPicPr>
            <a:picLocks noChangeAspect="1"/>
          </p:cNvPicPr>
          <p:nvPr/>
        </p:nvPicPr>
        <p:blipFill rotWithShape="1">
          <a:blip r:embed="rId8"/>
          <a:srcRect l="54471"/>
          <a:stretch/>
        </p:blipFill>
        <p:spPr>
          <a:xfrm>
            <a:off x="3779262" y="2865962"/>
            <a:ext cx="1856450" cy="1321692"/>
          </a:xfrm>
          <a:prstGeom prst="rect">
            <a:avLst/>
          </a:prstGeom>
        </p:spPr>
      </p:pic>
    </p:spTree>
    <p:extLst>
      <p:ext uri="{BB962C8B-B14F-4D97-AF65-F5344CB8AC3E}">
        <p14:creationId xmlns:p14="http://schemas.microsoft.com/office/powerpoint/2010/main" val="30425827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explain things in a quantitative way, we add beta-cell mass changes to the minimal model</a:t>
            </a:r>
          </a:p>
        </p:txBody>
      </p:sp>
      <p:sp>
        <p:nvSpPr>
          <p:cNvPr id="3" name="Content Placeholder 2"/>
          <p:cNvSpPr>
            <a:spLocks noGrp="1"/>
          </p:cNvSpPr>
          <p:nvPr>
            <p:ph idx="1"/>
          </p:nvPr>
        </p:nvSpPr>
        <p:spPr/>
        <p:txBody>
          <a:bodyPr>
            <a:normAutofit/>
          </a:bodyPr>
          <a:lstStyle/>
          <a:p>
            <a:r>
              <a:rPr lang="en-US" sz="2000" dirty="0"/>
              <a:t>The BIG model - It is simply the two equations of the minimal model we discussed so far with a new equation for the total beta-cell mass B:</a:t>
            </a:r>
          </a:p>
          <a:p>
            <a:pPr marL="0" indent="0">
              <a:buNone/>
            </a:pPr>
            <a:endParaRPr lang="en-US" sz="2000" i="1" dirty="0"/>
          </a:p>
          <a:p>
            <a:pPr marL="0" indent="0">
              <a:buNone/>
            </a:pPr>
            <a:endParaRPr lang="en-US" sz="2000" i="1" dirty="0">
              <a:latin typeface="Cambria Math" panose="02040503050406030204" pitchFamily="18" charset="0"/>
            </a:endParaRPr>
          </a:p>
          <a:p>
            <a:pPr marL="0" indent="0">
              <a:buNone/>
            </a:pPr>
            <a:endParaRPr lang="en-US" sz="2000" dirty="0"/>
          </a:p>
          <a:p>
            <a:pPr marL="0" indent="0">
              <a:buNone/>
            </a:pPr>
            <a:endParaRPr lang="en-US" sz="2000" i="1" dirty="0"/>
          </a:p>
          <a:p>
            <a:pPr marL="0" indent="0">
              <a:buNone/>
            </a:pPr>
            <a:endParaRPr lang="en-US" sz="2000" i="1" dirty="0"/>
          </a:p>
          <a:p>
            <a:endParaRPr lang="en-US" sz="2000" dirty="0"/>
          </a:p>
        </p:txBody>
      </p:sp>
      <mc:AlternateContent xmlns:mc="http://schemas.openxmlformats.org/markup-compatibility/2006" xmlns:a14="http://schemas.microsoft.com/office/drawing/2010/main">
        <mc:Choice Requires="a14">
          <p:sp>
            <p:nvSpPr>
              <p:cNvPr id="4" name="Rectangle 3"/>
              <p:cNvSpPr/>
              <p:nvPr/>
            </p:nvSpPr>
            <p:spPr>
              <a:xfrm>
                <a:off x="1121890" y="2673159"/>
                <a:ext cx="1996316"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𝑑𝐺</m:t>
                          </m:r>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 </m:t>
                      </m:r>
                      <m:r>
                        <a:rPr lang="en-US" sz="2000" i="1">
                          <a:latin typeface="Cambria Math" panose="02040503050406030204" pitchFamily="18" charset="0"/>
                        </a:rPr>
                        <m:t>𝐼</m:t>
                      </m:r>
                      <m:r>
                        <a:rPr lang="en-US" sz="2000" i="1">
                          <a:latin typeface="Cambria Math" panose="02040503050406030204" pitchFamily="18" charset="0"/>
                        </a:rPr>
                        <m:t> </m:t>
                      </m:r>
                      <m:r>
                        <a:rPr lang="en-US" sz="2000" i="1">
                          <a:latin typeface="Cambria Math" panose="02040503050406030204" pitchFamily="18" charset="0"/>
                        </a:rPr>
                        <m:t>𝐺</m:t>
                      </m:r>
                      <m:r>
                        <a:rPr lang="en-US" sz="2000" i="1">
                          <a:latin typeface="Cambria Math" panose="02040503050406030204" pitchFamily="18" charset="0"/>
                        </a:rPr>
                        <m:t> </m:t>
                      </m:r>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1121890" y="2673159"/>
                <a:ext cx="1996316" cy="67666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121890" y="3497875"/>
                <a:ext cx="2138278"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𝑑𝐼</m:t>
                          </m:r>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𝐵𝑓</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𝛾</m:t>
                      </m:r>
                      <m:r>
                        <a:rPr lang="en-US" sz="2000" i="1">
                          <a:latin typeface="Cambria Math" panose="02040503050406030204" pitchFamily="18" charset="0"/>
                        </a:rPr>
                        <m:t>𝐼</m:t>
                      </m:r>
                      <m:r>
                        <a:rPr lang="en-US" sz="2000" i="1">
                          <a:latin typeface="Cambria Math" panose="02040503050406030204" pitchFamily="18" charset="0"/>
                        </a:rPr>
                        <m:t> </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1121890" y="3497875"/>
                <a:ext cx="2138278" cy="6766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121890" y="4322591"/>
                <a:ext cx="3585597" cy="631391"/>
              </a:xfrm>
              <a:prstGeom prst="rect">
                <a:avLst/>
              </a:prstGeom>
            </p:spPr>
            <p:txBody>
              <a:bodyPr wrap="none">
                <a:spAutoFit/>
              </a:bodyPr>
              <a:lstStyle/>
              <a:p>
                <a14:m>
                  <m:oMath xmlns:m="http://schemas.openxmlformats.org/officeDocument/2006/math">
                    <m:f>
                      <m:fPr>
                        <m:ctrlPr>
                          <a:rPr lang="en-US" sz="2400" b="1" i="1" smtClean="0">
                            <a:latin typeface="Cambria Math" panose="02040503050406030204" pitchFamily="18" charset="0"/>
                          </a:rPr>
                        </m:ctrlPr>
                      </m:fPr>
                      <m:num>
                        <m:r>
                          <a:rPr lang="en-US" sz="2400" b="1" i="1">
                            <a:latin typeface="Cambria Math" panose="02040503050406030204" pitchFamily="18" charset="0"/>
                          </a:rPr>
                          <m:t>𝒅𝑩</m:t>
                        </m:r>
                      </m:num>
                      <m:den>
                        <m:r>
                          <a:rPr lang="en-US" sz="2400" b="1" i="1">
                            <a:latin typeface="Cambria Math" panose="02040503050406030204" pitchFamily="18" charset="0"/>
                          </a:rPr>
                          <m:t>𝒅𝒕</m:t>
                        </m:r>
                      </m:den>
                    </m:f>
                    <m:r>
                      <a:rPr lang="en-US" sz="2400" b="1" i="1">
                        <a:latin typeface="Cambria Math" panose="02040503050406030204" pitchFamily="18" charset="0"/>
                      </a:rPr>
                      <m:t>=</m:t>
                    </m:r>
                    <m:r>
                      <a:rPr lang="en-US" sz="2400" b="1" i="1">
                        <a:latin typeface="Cambria Math" panose="02040503050406030204" pitchFamily="18" charset="0"/>
                      </a:rPr>
                      <m:t>𝑩</m:t>
                    </m:r>
                    <m:r>
                      <a:rPr lang="en-US" sz="2400" b="1" i="1">
                        <a:latin typeface="Cambria Math" panose="02040503050406030204" pitchFamily="18" charset="0"/>
                      </a:rPr>
                      <m:t> </m:t>
                    </m:r>
                    <m:r>
                      <a:rPr lang="en-US" sz="2400" b="1" i="1">
                        <a:latin typeface="Cambria Math" panose="02040503050406030204" pitchFamily="18" charset="0"/>
                      </a:rPr>
                      <m:t>𝝁</m:t>
                    </m:r>
                    <m:d>
                      <m:dPr>
                        <m:ctrlPr>
                          <a:rPr lang="en-US" sz="2400" b="1" i="1">
                            <a:latin typeface="Cambria Math" panose="02040503050406030204" pitchFamily="18" charset="0"/>
                          </a:rPr>
                        </m:ctrlPr>
                      </m:dPr>
                      <m:e>
                        <m:r>
                          <a:rPr lang="en-US" sz="2400" b="1" i="1">
                            <a:latin typeface="Cambria Math" panose="02040503050406030204" pitchFamily="18" charset="0"/>
                          </a:rPr>
                          <m:t>𝑮</m:t>
                        </m:r>
                      </m:e>
                    </m:d>
                  </m:oMath>
                </a14:m>
                <a:r>
                  <a:rPr lang="en-US" sz="2400" b="1" dirty="0"/>
                  <a:t>,    </a:t>
                </a:r>
                <a14:m>
                  <m:oMath xmlns:m="http://schemas.openxmlformats.org/officeDocument/2006/math">
                    <m:r>
                      <a:rPr lang="en-US" sz="2400" b="1" i="1">
                        <a:latin typeface="Cambria Math" panose="02040503050406030204" pitchFamily="18" charset="0"/>
                      </a:rPr>
                      <m:t>𝝁</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𝑮</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𝟎</m:t>
                    </m:r>
                  </m:oMath>
                </a14:m>
                <a:endParaRPr lang="en-US" sz="2400" b="1" dirty="0"/>
              </a:p>
            </p:txBody>
          </p:sp>
        </mc:Choice>
        <mc:Fallback xmlns="">
          <p:sp>
            <p:nvSpPr>
              <p:cNvPr id="6" name="Rectangle 5"/>
              <p:cNvSpPr>
                <a:spLocks noRot="1" noChangeAspect="1" noMove="1" noResize="1" noEditPoints="1" noAdjustHandles="1" noChangeArrowheads="1" noChangeShapeType="1" noTextEdit="1"/>
              </p:cNvSpPr>
              <p:nvPr/>
            </p:nvSpPr>
            <p:spPr>
              <a:xfrm>
                <a:off x="1121890" y="4322591"/>
                <a:ext cx="3585597" cy="631391"/>
              </a:xfrm>
              <a:prstGeom prst="rect">
                <a:avLst/>
              </a:prstGeom>
              <a:blipFill>
                <a:blip r:embed="rId4"/>
                <a:stretch>
                  <a:fillRect b="-8654"/>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7436999" y="2913216"/>
            <a:ext cx="3392668" cy="2249486"/>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7227191" y="2488493"/>
                <a:ext cx="4326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𝑝𝑟𝑜𝑙𝑖𝑓𝑒𝑟𝑎𝑡𝑖𝑜𝑛</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𝑟𝑒𝑚𝑜𝑣𝑎𝑙</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7227191" y="2488493"/>
                <a:ext cx="4326634"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9026280" y="4584650"/>
                <a:ext cx="1564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𝜇</m:t>
                      </m:r>
                      <m:d>
                        <m:dPr>
                          <m:ctrlPr>
                            <a:rPr lang="en-US" b="0" i="1" smtClean="0">
                              <a:latin typeface="Cambria Math" panose="02040503050406030204" pitchFamily="18" charset="0"/>
                            </a:rPr>
                          </m:ctrlPr>
                        </m:dPr>
                        <m:e>
                          <m:r>
                            <a:rPr lang="en-US" b="0" i="1" smtClean="0">
                              <a:latin typeface="Cambria Math" panose="02040503050406030204" pitchFamily="18" charset="0"/>
                            </a:rPr>
                            <m:t>5</m:t>
                          </m:r>
                          <m:r>
                            <a:rPr lang="en-US" b="0" i="1" smtClean="0">
                              <a:latin typeface="Cambria Math" panose="02040503050406030204" pitchFamily="18" charset="0"/>
                            </a:rPr>
                            <m:t>𝑚𝑀</m:t>
                          </m:r>
                        </m:e>
                      </m:d>
                      <m:r>
                        <a:rPr lang="en-US" b="0" i="1" smtClean="0">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9026280" y="4584650"/>
                <a:ext cx="1564724" cy="369332"/>
              </a:xfrm>
              <a:prstGeom prst="rect">
                <a:avLst/>
              </a:prstGeom>
              <a:blipFill>
                <a:blip r:embed="rId7"/>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309812" y="5604926"/>
                <a:ext cx="7939087" cy="646331"/>
              </a:xfrm>
              <a:prstGeom prst="rect">
                <a:avLst/>
              </a:prstGeom>
            </p:spPr>
            <p:txBody>
              <a:bodyPr wrap="square">
                <a:spAutoFit/>
              </a:bodyPr>
              <a:lstStyle/>
              <a:p>
                <a:pPr algn="ctr"/>
                <a:r>
                  <a:rPr lang="en-US" dirty="0">
                    <a:solidFill>
                      <a:srgbClr val="000000"/>
                    </a:solidFill>
                    <a:latin typeface="Calibri" panose="020F0502020204030204" pitchFamily="34" charset="0"/>
                    <a:ea typeface="Calibri" panose="020F0502020204030204" pitchFamily="34" charset="0"/>
                    <a:cs typeface="Arial" panose="020B0604020202020204" pitchFamily="34" charset="0"/>
                  </a:rPr>
                  <a:t>The only way to reach steady state in the third equation is either at B=0, meaning no beta cells at all, and therefore no insulin; or at zero growth rate </a:t>
                </a:r>
                <a14:m>
                  <m:oMath xmlns:m="http://schemas.openxmlformats.org/officeDocument/2006/math">
                    <m:r>
                      <a:rPr lang="en-US" b="0" i="1" dirty="0" smtClean="0">
                        <a:solidFill>
                          <a:srgbClr val="000000"/>
                        </a:solidFill>
                        <a:latin typeface="Cambria Math" panose="02040503050406030204" pitchFamily="18" charset="0"/>
                        <a:ea typeface="Calibri" panose="020F0502020204030204" pitchFamily="34" charset="0"/>
                        <a:cs typeface="Arial" panose="020B0604020202020204" pitchFamily="34" charset="0"/>
                      </a:rPr>
                      <m:t>𝜇</m:t>
                    </m:r>
                  </m:oMath>
                </a14:m>
                <a:r>
                  <a:rPr lang="en-US" dirty="0">
                    <a:solidFill>
                      <a:srgbClr val="000000"/>
                    </a:solidFill>
                    <a:latin typeface="Cambria Math" panose="02040503050406030204" pitchFamily="18" charset="0"/>
                    <a:ea typeface="Calibri" panose="020F0502020204030204" pitchFamily="34" charset="0"/>
                    <a:cs typeface="Arial" panose="020B0604020202020204" pitchFamily="34" charset="0"/>
                  </a:rPr>
                  <a:t>=0</a:t>
                </a:r>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309812" y="5604926"/>
                <a:ext cx="7939087" cy="646331"/>
              </a:xfrm>
              <a:prstGeom prst="rect">
                <a:avLst/>
              </a:prstGeom>
              <a:blipFill>
                <a:blip r:embed="rId8"/>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29559479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1843087"/>
                <a:ext cx="11029950" cy="4205287"/>
              </a:xfrm>
            </p:spPr>
            <p:txBody>
              <a:bodyPr>
                <a:normAutofit/>
              </a:bodyPr>
              <a:lstStyle/>
              <a:p>
                <a:pPr marL="0" indent="0">
                  <a:buNone/>
                </a:pPr>
                <a:r>
                  <a:rPr lang="en-US" sz="2000" dirty="0"/>
                  <a:t>Using </a:t>
                </a:r>
                <a:r>
                  <a:rPr lang="en-US" sz="2000" dirty="0" err="1"/>
                  <a:t>sympy</a:t>
                </a:r>
                <a:r>
                  <a:rPr lang="en-US" sz="2000" dirty="0"/>
                  <a:t>, find the steady state of the BIG model:</a:t>
                </a:r>
              </a:p>
              <a:p>
                <a:pPr lvl="1"/>
                <a:r>
                  <a:rPr lang="en-US" sz="1800" dirty="0"/>
                  <a:t>Assume the following functions:</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i="1">
                              <a:latin typeface="Cambria Math" panose="02040503050406030204" pitchFamily="18" charset="0"/>
                            </a:rPr>
                          </m:ctrlPr>
                        </m:dPr>
                        <m:e>
                          <m:r>
                            <a:rPr lang="en-US" b="0" i="1">
                              <a:latin typeface="Cambria Math" panose="02040503050406030204" pitchFamily="18" charset="0"/>
                            </a:rPr>
                            <m:t>𝐺</m:t>
                          </m:r>
                        </m:e>
                      </m:d>
                      <m:r>
                        <a:rPr lang="en-US" b="0" i="1" smtClean="0">
                          <a:latin typeface="Cambria Math" panose="02040503050406030204" pitchFamily="18" charset="0"/>
                        </a:rPr>
                        <m:t>=</m:t>
                      </m:r>
                      <m:r>
                        <a:rPr lang="en-US" b="0" i="1" smtClean="0">
                          <a:latin typeface="Cambria Math" panose="02040503050406030204" pitchFamily="18" charset="0"/>
                        </a:rPr>
                        <m:t>𝑞𝐺</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d>
                        <m:dPr>
                          <m:ctrlPr>
                            <a:rPr lang="en-US" i="1">
                              <a:latin typeface="Cambria Math" panose="02040503050406030204" pitchFamily="18" charset="0"/>
                            </a:rPr>
                          </m:ctrlPr>
                        </m:dPr>
                        <m:e>
                          <m:r>
                            <a:rPr lang="en-US" b="0" i="1">
                              <a:latin typeface="Cambria Math" panose="02040503050406030204" pitchFamily="18" charset="0"/>
                            </a:rPr>
                            <m:t>𝐺</m:t>
                          </m:r>
                        </m:e>
                      </m:d>
                      <m:r>
                        <a:rPr lang="en-US" b="0" i="1" smtClean="0">
                          <a:latin typeface="Cambria Math" panose="02040503050406030204" pitchFamily="18" charset="0"/>
                        </a:rPr>
                        <m:t>=</m:t>
                      </m:r>
                      <m:r>
                        <a:rPr lang="en-US" b="0" i="1" smtClean="0">
                          <a:ln w="3175">
                            <a:noFill/>
                          </a:ln>
                          <a:solidFill>
                            <a:schemeClr val="tx1"/>
                          </a:solidFill>
                          <a:latin typeface="Cambria Math" panose="02040503050406030204" pitchFamily="18" charset="0"/>
                        </a:rPr>
                        <m:t>𝑝</m:t>
                      </m:r>
                      <m:d>
                        <m:dPr>
                          <m:ctrlPr>
                            <a:rPr lang="en-US" i="1" smtClean="0">
                              <a:ln w="3175">
                                <a:noFill/>
                              </a:ln>
                              <a:solidFill>
                                <a:schemeClr val="tx1"/>
                              </a:solidFill>
                              <a:latin typeface="Cambria Math" panose="02040503050406030204" pitchFamily="18" charset="0"/>
                            </a:rPr>
                          </m:ctrlPr>
                        </m:dPr>
                        <m:e>
                          <m:r>
                            <a:rPr lang="en-US" b="0" i="1" smtClean="0">
                              <a:ln w="3175">
                                <a:noFill/>
                              </a:ln>
                              <a:solidFill>
                                <a:schemeClr val="tx1"/>
                              </a:solidFill>
                              <a:latin typeface="Cambria Math" panose="02040503050406030204" pitchFamily="18" charset="0"/>
                            </a:rPr>
                            <m:t>𝐺</m:t>
                          </m:r>
                          <m:r>
                            <a:rPr lang="en-US" b="0" i="1" smtClean="0">
                              <a:ln w="3175">
                                <a:noFill/>
                              </a:ln>
                              <a:solidFill>
                                <a:schemeClr val="tx1"/>
                              </a:solidFill>
                              <a:latin typeface="Cambria Math" panose="02040503050406030204" pitchFamily="18" charset="0"/>
                            </a:rPr>
                            <m:t>−</m:t>
                          </m:r>
                          <m:sSub>
                            <m:sSubPr>
                              <m:ctrlPr>
                                <a:rPr lang="en-US" i="1" smtClean="0">
                                  <a:ln w="3175">
                                    <a:noFill/>
                                  </a:ln>
                                  <a:solidFill>
                                    <a:schemeClr val="tx1"/>
                                  </a:solidFill>
                                  <a:latin typeface="Cambria Math" panose="02040503050406030204" pitchFamily="18" charset="0"/>
                                </a:rPr>
                              </m:ctrlPr>
                            </m:sSubPr>
                            <m:e>
                              <m:r>
                                <a:rPr lang="en-US" b="0" i="1" smtClean="0">
                                  <a:ln w="3175">
                                    <a:noFill/>
                                  </a:ln>
                                  <a:solidFill>
                                    <a:schemeClr val="tx1"/>
                                  </a:solidFill>
                                  <a:latin typeface="Cambria Math" panose="02040503050406030204" pitchFamily="18" charset="0"/>
                                </a:rPr>
                                <m:t>𝐺</m:t>
                              </m:r>
                            </m:e>
                            <m:sub>
                              <m:r>
                                <a:rPr lang="en-US" b="0" i="1" smtClean="0">
                                  <a:ln w="3175">
                                    <a:noFill/>
                                  </a:ln>
                                  <a:solidFill>
                                    <a:schemeClr val="tx1"/>
                                  </a:solidFill>
                                  <a:latin typeface="Cambria Math" panose="02040503050406030204" pitchFamily="18" charset="0"/>
                                </a:rPr>
                                <m:t>0</m:t>
                              </m:r>
                            </m:sub>
                          </m:sSub>
                        </m:e>
                      </m:d>
                    </m:oMath>
                  </m:oMathPara>
                </a14:m>
                <a:endParaRPr lang="en-US" sz="1800" dirty="0"/>
              </a:p>
              <a:p>
                <a:pPr lvl="1"/>
                <a:r>
                  <a:rPr lang="en-US" sz="1800" dirty="0"/>
                  <a:t>Express the equations in </a:t>
                </a:r>
                <a:r>
                  <a:rPr lang="en-US" sz="1800" dirty="0" err="1"/>
                  <a:t>sympy</a:t>
                </a:r>
                <a:endParaRPr lang="en-US" sz="1800" dirty="0"/>
              </a:p>
              <a:p>
                <a:pPr lvl="1"/>
                <a:r>
                  <a:rPr lang="en-US" sz="1800" dirty="0"/>
                  <a:t>Use ‘solve’ to find the steady state of the system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1843087"/>
                <a:ext cx="11029950" cy="4205287"/>
              </a:xfrm>
              <a:blipFill>
                <a:blip r:embed="rId3"/>
                <a:stretch>
                  <a:fillRect l="-552" t="-1449"/>
                </a:stretch>
              </a:blipFill>
            </p:spPr>
            <p:txBody>
              <a:bodyPr/>
              <a:lstStyle/>
              <a:p>
                <a:r>
                  <a:rPr lang="en-US">
                    <a:noFill/>
                  </a:rPr>
                  <a:t> </a:t>
                </a:r>
              </a:p>
            </p:txBody>
          </p:sp>
        </mc:Fallback>
      </mc:AlternateContent>
      <p:sp>
        <p:nvSpPr>
          <p:cNvPr id="10" name="Title 1"/>
          <p:cNvSpPr>
            <a:spLocks noGrp="1"/>
          </p:cNvSpPr>
          <p:nvPr>
            <p:ph type="title"/>
          </p:nvPr>
        </p:nvSpPr>
        <p:spPr>
          <a:xfrm>
            <a:off x="838200" y="365125"/>
            <a:ext cx="10515600" cy="1325563"/>
          </a:xfrm>
        </p:spPr>
        <p:txBody>
          <a:bodyPr/>
          <a:lstStyle/>
          <a:p>
            <a:r>
              <a:rPr lang="en-US" b="1" dirty="0"/>
              <a:t>Exercise 2b</a:t>
            </a:r>
            <a:endParaRPr lang="en-US" dirty="0"/>
          </a:p>
        </p:txBody>
      </p:sp>
      <mc:AlternateContent xmlns:mc="http://schemas.openxmlformats.org/markup-compatibility/2006" xmlns:a14="http://schemas.microsoft.com/office/drawing/2010/main">
        <mc:Choice Requires="a14">
          <p:sp>
            <p:nvSpPr>
              <p:cNvPr id="19" name="Rectangle 18"/>
              <p:cNvSpPr/>
              <p:nvPr/>
            </p:nvSpPr>
            <p:spPr>
              <a:xfrm>
                <a:off x="9700384" y="3772077"/>
                <a:ext cx="1996316"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𝑑𝐺</m:t>
                          </m:r>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 </m:t>
                      </m:r>
                      <m:r>
                        <a:rPr lang="en-US" sz="2000" i="1">
                          <a:latin typeface="Cambria Math" panose="02040503050406030204" pitchFamily="18" charset="0"/>
                        </a:rPr>
                        <m:t>𝐼</m:t>
                      </m:r>
                      <m:r>
                        <a:rPr lang="en-US" sz="2000" i="1">
                          <a:latin typeface="Cambria Math" panose="02040503050406030204" pitchFamily="18" charset="0"/>
                        </a:rPr>
                        <m:t> </m:t>
                      </m:r>
                      <m:r>
                        <a:rPr lang="en-US" sz="2000" i="1">
                          <a:latin typeface="Cambria Math" panose="02040503050406030204" pitchFamily="18" charset="0"/>
                        </a:rPr>
                        <m:t>𝐺</m:t>
                      </m:r>
                      <m:r>
                        <a:rPr lang="en-US" sz="2000" i="1">
                          <a:latin typeface="Cambria Math" panose="02040503050406030204" pitchFamily="18" charset="0"/>
                        </a:rPr>
                        <m:t> </m:t>
                      </m:r>
                    </m:oMath>
                  </m:oMathPara>
                </a14:m>
                <a:endParaRPr lang="en-US" sz="2000" dirty="0"/>
              </a:p>
            </p:txBody>
          </p:sp>
        </mc:Choice>
        <mc:Fallback xmlns="">
          <p:sp>
            <p:nvSpPr>
              <p:cNvPr id="19" name="Rectangle 18"/>
              <p:cNvSpPr>
                <a:spLocks noRot="1" noChangeAspect="1" noMove="1" noResize="1" noEditPoints="1" noAdjustHandles="1" noChangeArrowheads="1" noChangeShapeType="1" noTextEdit="1"/>
              </p:cNvSpPr>
              <p:nvPr/>
            </p:nvSpPr>
            <p:spPr>
              <a:xfrm>
                <a:off x="9700384" y="3772077"/>
                <a:ext cx="1996316" cy="6766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700384" y="4596793"/>
                <a:ext cx="2138278"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𝑑𝐼</m:t>
                          </m:r>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𝐵𝑓</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𝛾</m:t>
                      </m:r>
                      <m:r>
                        <a:rPr lang="en-US" sz="2000" i="1">
                          <a:latin typeface="Cambria Math" panose="02040503050406030204" pitchFamily="18" charset="0"/>
                        </a:rPr>
                        <m:t>𝐼</m:t>
                      </m:r>
                      <m:r>
                        <a:rPr lang="en-US" sz="2000" i="1">
                          <a:latin typeface="Cambria Math" panose="02040503050406030204" pitchFamily="18" charset="0"/>
                        </a:rPr>
                        <m:t> </m:t>
                      </m:r>
                    </m:oMath>
                  </m:oMathPara>
                </a14:m>
                <a:endParaRPr lang="en-US" sz="2000" dirty="0"/>
              </a:p>
            </p:txBody>
          </p:sp>
        </mc:Choice>
        <mc:Fallback xmlns="">
          <p:sp>
            <p:nvSpPr>
              <p:cNvPr id="20" name="Rectangle 19"/>
              <p:cNvSpPr>
                <a:spLocks noRot="1" noChangeAspect="1" noMove="1" noResize="1" noEditPoints="1" noAdjustHandles="1" noChangeArrowheads="1" noChangeShapeType="1" noTextEdit="1"/>
              </p:cNvSpPr>
              <p:nvPr/>
            </p:nvSpPr>
            <p:spPr>
              <a:xfrm>
                <a:off x="9700384" y="4596793"/>
                <a:ext cx="2138278" cy="6766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9700384" y="5421509"/>
                <a:ext cx="1959062" cy="793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a:latin typeface="Cambria Math" panose="02040503050406030204" pitchFamily="18" charset="0"/>
                            </a:rPr>
                            <m:t>𝑑𝐵</m:t>
                          </m:r>
                        </m:num>
                        <m:den>
                          <m:r>
                            <a:rPr lang="en-US" sz="2400" b="0" i="1">
                              <a:latin typeface="Cambria Math" panose="02040503050406030204" pitchFamily="18" charset="0"/>
                            </a:rPr>
                            <m:t>𝑑𝑡</m:t>
                          </m:r>
                        </m:den>
                      </m:f>
                      <m:r>
                        <a:rPr lang="en-US" sz="2400" b="0" i="1">
                          <a:latin typeface="Cambria Math" panose="02040503050406030204" pitchFamily="18" charset="0"/>
                        </a:rPr>
                        <m:t>=</m:t>
                      </m:r>
                      <m:r>
                        <a:rPr lang="en-US" sz="2400" b="0" i="1">
                          <a:latin typeface="Cambria Math" panose="02040503050406030204" pitchFamily="18" charset="0"/>
                        </a:rPr>
                        <m:t>𝐵</m:t>
                      </m:r>
                      <m:r>
                        <a:rPr lang="en-US" sz="2400" b="0" i="1">
                          <a:latin typeface="Cambria Math" panose="02040503050406030204" pitchFamily="18" charset="0"/>
                        </a:rPr>
                        <m:t> </m:t>
                      </m:r>
                      <m:r>
                        <a:rPr lang="en-US" sz="2400" b="0" i="1">
                          <a:latin typeface="Cambria Math" panose="02040503050406030204" pitchFamily="18" charset="0"/>
                        </a:rPr>
                        <m:t>𝜇</m:t>
                      </m:r>
                      <m:d>
                        <m:dPr>
                          <m:ctrlPr>
                            <a:rPr lang="en-US" sz="2400" i="1">
                              <a:latin typeface="Cambria Math" panose="02040503050406030204" pitchFamily="18" charset="0"/>
                            </a:rPr>
                          </m:ctrlPr>
                        </m:dPr>
                        <m:e>
                          <m:r>
                            <a:rPr lang="en-US" sz="2400" b="0" i="1">
                              <a:latin typeface="Cambria Math" panose="02040503050406030204" pitchFamily="18" charset="0"/>
                            </a:rPr>
                            <m:t>𝐺</m:t>
                          </m:r>
                        </m:e>
                      </m:d>
                    </m:oMath>
                  </m:oMathPara>
                </a14:m>
                <a:endParaRPr lang="en-US" sz="2400" dirty="0"/>
              </a:p>
            </p:txBody>
          </p:sp>
        </mc:Choice>
        <mc:Fallback xmlns="">
          <p:sp>
            <p:nvSpPr>
              <p:cNvPr id="21" name="Rectangle 20"/>
              <p:cNvSpPr>
                <a:spLocks noRot="1" noChangeAspect="1" noMove="1" noResize="1" noEditPoints="1" noAdjustHandles="1" noChangeArrowheads="1" noChangeShapeType="1" noTextEdit="1"/>
              </p:cNvSpPr>
              <p:nvPr/>
            </p:nvSpPr>
            <p:spPr>
              <a:xfrm>
                <a:off x="9700384" y="5421509"/>
                <a:ext cx="1959062" cy="79355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01813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1843087"/>
                <a:ext cx="11029950" cy="4205287"/>
              </a:xfrm>
            </p:spPr>
            <p:txBody>
              <a:bodyPr>
                <a:normAutofit/>
              </a:bodyPr>
              <a:lstStyle/>
              <a:p>
                <a:pPr marL="0" indent="0">
                  <a:buNone/>
                </a:pPr>
                <a:r>
                  <a:rPr lang="en-US" sz="2000" dirty="0"/>
                  <a:t>Using </a:t>
                </a:r>
                <a:r>
                  <a:rPr lang="en-US" sz="2000" dirty="0" err="1"/>
                  <a:t>sympy</a:t>
                </a:r>
                <a:r>
                  <a:rPr lang="en-US" sz="2000" dirty="0"/>
                  <a:t>, find the steady state of the BIG model:</a:t>
                </a:r>
              </a:p>
              <a:p>
                <a:pPr lvl="1"/>
                <a:r>
                  <a:rPr lang="en-US" sz="1800" dirty="0"/>
                  <a:t>Assume the following functions:</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i="1">
                              <a:latin typeface="Cambria Math" panose="02040503050406030204" pitchFamily="18" charset="0"/>
                            </a:rPr>
                          </m:ctrlPr>
                        </m:dPr>
                        <m:e>
                          <m:r>
                            <a:rPr lang="en-US" b="0" i="1">
                              <a:latin typeface="Cambria Math" panose="02040503050406030204" pitchFamily="18" charset="0"/>
                            </a:rPr>
                            <m:t>𝐺</m:t>
                          </m:r>
                        </m:e>
                      </m:d>
                      <m:r>
                        <a:rPr lang="en-US" b="0" i="1" smtClean="0">
                          <a:latin typeface="Cambria Math" panose="02040503050406030204" pitchFamily="18" charset="0"/>
                        </a:rPr>
                        <m:t>=</m:t>
                      </m:r>
                      <m:r>
                        <a:rPr lang="en-US" b="0" i="1" smtClean="0">
                          <a:latin typeface="Cambria Math" panose="02040503050406030204" pitchFamily="18" charset="0"/>
                        </a:rPr>
                        <m:t>𝑞𝐺</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d>
                        <m:dPr>
                          <m:ctrlPr>
                            <a:rPr lang="en-US" i="1">
                              <a:latin typeface="Cambria Math" panose="02040503050406030204" pitchFamily="18" charset="0"/>
                            </a:rPr>
                          </m:ctrlPr>
                        </m:dPr>
                        <m:e>
                          <m:r>
                            <a:rPr lang="en-US" b="0" i="1">
                              <a:latin typeface="Cambria Math" panose="02040503050406030204" pitchFamily="18" charset="0"/>
                            </a:rPr>
                            <m:t>𝐺</m:t>
                          </m:r>
                        </m:e>
                      </m:d>
                      <m:r>
                        <a:rPr lang="en-US" b="0" i="1" smtClean="0">
                          <a:latin typeface="Cambria Math" panose="02040503050406030204" pitchFamily="18" charset="0"/>
                        </a:rPr>
                        <m:t>=</m:t>
                      </m:r>
                      <m:r>
                        <a:rPr lang="en-US" b="0" i="1" smtClean="0">
                          <a:ln w="3175">
                            <a:solidFill>
                              <a:schemeClr val="tx1"/>
                            </a:solidFill>
                          </a:ln>
                          <a:solidFill>
                            <a:srgbClr val="00B0F0"/>
                          </a:solidFill>
                          <a:latin typeface="Cambria Math" panose="02040503050406030204" pitchFamily="18" charset="0"/>
                        </a:rPr>
                        <m:t>𝑝</m:t>
                      </m:r>
                      <m:d>
                        <m:dPr>
                          <m:ctrlPr>
                            <a:rPr lang="en-US" i="1" smtClean="0">
                              <a:ln w="3175">
                                <a:solidFill>
                                  <a:schemeClr val="tx1"/>
                                </a:solidFill>
                              </a:ln>
                              <a:solidFill>
                                <a:srgbClr val="00B0F0"/>
                              </a:solidFill>
                              <a:latin typeface="Cambria Math" panose="02040503050406030204" pitchFamily="18" charset="0"/>
                            </a:rPr>
                          </m:ctrlPr>
                        </m:dPr>
                        <m:e>
                          <m:r>
                            <a:rPr lang="en-US" b="0" i="1" smtClean="0">
                              <a:ln w="3175">
                                <a:solidFill>
                                  <a:schemeClr val="tx1"/>
                                </a:solidFill>
                              </a:ln>
                              <a:solidFill>
                                <a:srgbClr val="00B0F0"/>
                              </a:solidFill>
                              <a:latin typeface="Cambria Math" panose="02040503050406030204" pitchFamily="18" charset="0"/>
                            </a:rPr>
                            <m:t>𝐺</m:t>
                          </m:r>
                          <m:r>
                            <a:rPr lang="en-US" b="0" i="1" smtClean="0">
                              <a:ln w="3175">
                                <a:solidFill>
                                  <a:schemeClr val="tx1"/>
                                </a:solidFill>
                              </a:ln>
                              <a:solidFill>
                                <a:srgbClr val="00B0F0"/>
                              </a:solidFill>
                              <a:latin typeface="Cambria Math" panose="02040503050406030204" pitchFamily="18" charset="0"/>
                            </a:rPr>
                            <m:t>−</m:t>
                          </m:r>
                          <m:sSub>
                            <m:sSubPr>
                              <m:ctrlPr>
                                <a:rPr lang="en-US" i="1" smtClean="0">
                                  <a:ln w="3175">
                                    <a:solidFill>
                                      <a:schemeClr val="tx1"/>
                                    </a:solidFill>
                                  </a:ln>
                                  <a:solidFill>
                                    <a:srgbClr val="00B0F0"/>
                                  </a:solidFill>
                                  <a:latin typeface="Cambria Math" panose="02040503050406030204" pitchFamily="18" charset="0"/>
                                </a:rPr>
                              </m:ctrlPr>
                            </m:sSubPr>
                            <m:e>
                              <m:r>
                                <a:rPr lang="en-US" b="0" i="1" smtClean="0">
                                  <a:ln w="3175">
                                    <a:solidFill>
                                      <a:schemeClr val="tx1"/>
                                    </a:solidFill>
                                  </a:ln>
                                  <a:solidFill>
                                    <a:srgbClr val="00B0F0"/>
                                  </a:solidFill>
                                  <a:latin typeface="Cambria Math" panose="02040503050406030204" pitchFamily="18" charset="0"/>
                                </a:rPr>
                                <m:t>𝐺</m:t>
                              </m:r>
                            </m:e>
                            <m:sub>
                              <m:r>
                                <a:rPr lang="en-US" b="0" i="1" smtClean="0">
                                  <a:ln w="3175">
                                    <a:solidFill>
                                      <a:schemeClr val="tx1"/>
                                    </a:solidFill>
                                  </a:ln>
                                  <a:solidFill>
                                    <a:srgbClr val="00B0F0"/>
                                  </a:solidFill>
                                  <a:latin typeface="Cambria Math" panose="02040503050406030204" pitchFamily="18" charset="0"/>
                                </a:rPr>
                                <m:t>0</m:t>
                              </m:r>
                            </m:sub>
                          </m:sSub>
                        </m:e>
                      </m:d>
                    </m:oMath>
                  </m:oMathPara>
                </a14:m>
                <a:endParaRPr lang="en-US" sz="1800" dirty="0"/>
              </a:p>
              <a:p>
                <a:pPr lvl="1"/>
                <a:r>
                  <a:rPr lang="en-US" sz="1800" dirty="0"/>
                  <a:t>Express the equations in </a:t>
                </a:r>
                <a:r>
                  <a:rPr lang="en-US" sz="1800" dirty="0" err="1"/>
                  <a:t>sympy</a:t>
                </a:r>
                <a:endParaRPr lang="en-US" sz="1800" dirty="0"/>
              </a:p>
              <a:p>
                <a:pPr lvl="1"/>
                <a:r>
                  <a:rPr lang="en-US" sz="1800" dirty="0"/>
                  <a:t>Use ‘solve’ to find the steady state of the system</a:t>
                </a:r>
              </a:p>
              <a:p>
                <a:pPr marL="457200" lvl="1" indent="0">
                  <a:buNone/>
                </a:pPr>
                <a:endParaRPr lang="en-US" sz="1800" dirty="0"/>
              </a:p>
              <a:p>
                <a:pPr marL="457200" lvl="1" indent="0">
                  <a:buNone/>
                </a:pPr>
                <a:endParaRPr lang="en-US" sz="1600" dirty="0"/>
              </a:p>
              <a:p>
                <a:pPr marL="457200" lvl="1" indent="0">
                  <a:buNone/>
                </a:pPr>
                <a:endParaRPr lang="en-US" sz="1600" dirty="0"/>
              </a:p>
              <a:p>
                <a:pPr marL="457200" lvl="1" indent="0">
                  <a:buNone/>
                </a:pP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1843087"/>
                <a:ext cx="11029950" cy="4205287"/>
              </a:xfrm>
              <a:blipFill>
                <a:blip r:embed="rId3"/>
                <a:stretch>
                  <a:fillRect l="-552" t="-1449"/>
                </a:stretch>
              </a:blipFill>
            </p:spPr>
            <p:txBody>
              <a:bodyPr/>
              <a:lstStyle/>
              <a:p>
                <a:r>
                  <a:rPr lang="en-US">
                    <a:noFill/>
                  </a:rPr>
                  <a:t> </a:t>
                </a:r>
              </a:p>
            </p:txBody>
          </p:sp>
        </mc:Fallback>
      </mc:AlternateContent>
      <p:sp>
        <p:nvSpPr>
          <p:cNvPr id="10" name="Title 1"/>
          <p:cNvSpPr>
            <a:spLocks noGrp="1"/>
          </p:cNvSpPr>
          <p:nvPr>
            <p:ph type="title"/>
          </p:nvPr>
        </p:nvSpPr>
        <p:spPr>
          <a:xfrm>
            <a:off x="838200" y="365125"/>
            <a:ext cx="10515600" cy="1325563"/>
          </a:xfrm>
        </p:spPr>
        <p:txBody>
          <a:bodyPr/>
          <a:lstStyle/>
          <a:p>
            <a:r>
              <a:rPr lang="en-US" b="1" dirty="0"/>
              <a:t>Exercise 2b</a:t>
            </a:r>
            <a:endParaRPr lang="en-US" dirty="0"/>
          </a:p>
        </p:txBody>
      </p:sp>
      <p:pic>
        <p:nvPicPr>
          <p:cNvPr id="11" name="Picture 10"/>
          <p:cNvPicPr>
            <a:picLocks noChangeAspect="1"/>
          </p:cNvPicPr>
          <p:nvPr/>
        </p:nvPicPr>
        <p:blipFill>
          <a:blip r:embed="rId4"/>
          <a:stretch>
            <a:fillRect/>
          </a:stretch>
        </p:blipFill>
        <p:spPr>
          <a:xfrm>
            <a:off x="7648158" y="371475"/>
            <a:ext cx="4209116" cy="2790826"/>
          </a:xfrm>
          <a:prstGeom prst="rect">
            <a:avLst/>
          </a:prstGeom>
        </p:spPr>
      </p:pic>
      <p:cxnSp>
        <p:nvCxnSpPr>
          <p:cNvPr id="12" name="Straight Connector 11"/>
          <p:cNvCxnSpPr/>
          <p:nvPr/>
        </p:nvCxnSpPr>
        <p:spPr>
          <a:xfrm flipV="1">
            <a:off x="8382000" y="485775"/>
            <a:ext cx="2324100" cy="28575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382000" y="488407"/>
            <a:ext cx="2324100" cy="28575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505950" y="2038350"/>
            <a:ext cx="676275"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p:cNvSpPr/>
              <p:nvPr/>
            </p:nvSpPr>
            <p:spPr>
              <a:xfrm>
                <a:off x="9505950" y="1914525"/>
                <a:ext cx="4840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0</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9505950" y="1914525"/>
                <a:ext cx="4840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9700384" y="3772077"/>
                <a:ext cx="1996316"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𝑑𝐺</m:t>
                          </m:r>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 </m:t>
                      </m:r>
                      <m:r>
                        <a:rPr lang="en-US" sz="2000" i="1">
                          <a:latin typeface="Cambria Math" panose="02040503050406030204" pitchFamily="18" charset="0"/>
                        </a:rPr>
                        <m:t>𝐼</m:t>
                      </m:r>
                      <m:r>
                        <a:rPr lang="en-US" sz="2000" i="1">
                          <a:latin typeface="Cambria Math" panose="02040503050406030204" pitchFamily="18" charset="0"/>
                        </a:rPr>
                        <m:t> </m:t>
                      </m:r>
                      <m:r>
                        <a:rPr lang="en-US" sz="2000" i="1">
                          <a:latin typeface="Cambria Math" panose="02040503050406030204" pitchFamily="18" charset="0"/>
                        </a:rPr>
                        <m:t>𝐺</m:t>
                      </m:r>
                      <m:r>
                        <a:rPr lang="en-US" sz="2000" i="1">
                          <a:latin typeface="Cambria Math" panose="02040503050406030204" pitchFamily="18" charset="0"/>
                        </a:rPr>
                        <m:t> </m:t>
                      </m:r>
                    </m:oMath>
                  </m:oMathPara>
                </a14:m>
                <a:endParaRPr lang="en-US" sz="2000" dirty="0"/>
              </a:p>
            </p:txBody>
          </p:sp>
        </mc:Choice>
        <mc:Fallback xmlns="">
          <p:sp>
            <p:nvSpPr>
              <p:cNvPr id="16" name="Rectangle 15"/>
              <p:cNvSpPr>
                <a:spLocks noRot="1" noChangeAspect="1" noMove="1" noResize="1" noEditPoints="1" noAdjustHandles="1" noChangeArrowheads="1" noChangeShapeType="1" noTextEdit="1"/>
              </p:cNvSpPr>
              <p:nvPr/>
            </p:nvSpPr>
            <p:spPr>
              <a:xfrm>
                <a:off x="9700384" y="3772077"/>
                <a:ext cx="1996316" cy="6766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9700384" y="4596793"/>
                <a:ext cx="2138278"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𝑑𝐼</m:t>
                          </m:r>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𝐵𝑓</m:t>
                      </m:r>
                      <m:r>
                        <a:rPr lang="en-US" sz="2000" i="1">
                          <a:latin typeface="Cambria Math" panose="02040503050406030204" pitchFamily="18" charset="0"/>
                        </a:rPr>
                        <m:t>(</m:t>
                      </m:r>
                      <m:r>
                        <a:rPr lang="en-US" sz="2000" i="1">
                          <a:latin typeface="Cambria Math" panose="02040503050406030204" pitchFamily="18" charset="0"/>
                        </a:rPr>
                        <m:t>𝐺</m:t>
                      </m:r>
                      <m:r>
                        <a:rPr lang="en-US" sz="2000" i="1">
                          <a:latin typeface="Cambria Math" panose="02040503050406030204" pitchFamily="18" charset="0"/>
                        </a:rPr>
                        <m:t>)−</m:t>
                      </m:r>
                      <m:r>
                        <a:rPr lang="en-US" sz="2000" i="1">
                          <a:latin typeface="Cambria Math" panose="02040503050406030204" pitchFamily="18" charset="0"/>
                        </a:rPr>
                        <m:t>𝛾</m:t>
                      </m:r>
                      <m:r>
                        <a:rPr lang="en-US" sz="2000" i="1">
                          <a:latin typeface="Cambria Math" panose="02040503050406030204" pitchFamily="18" charset="0"/>
                        </a:rPr>
                        <m:t>𝐼</m:t>
                      </m:r>
                      <m:r>
                        <a:rPr lang="en-US" sz="2000" i="1">
                          <a:latin typeface="Cambria Math" panose="02040503050406030204" pitchFamily="18" charset="0"/>
                        </a:rPr>
                        <m:t> </m:t>
                      </m:r>
                    </m:oMath>
                  </m:oMathPara>
                </a14:m>
                <a:endParaRPr lang="en-US" sz="2000" dirty="0"/>
              </a:p>
            </p:txBody>
          </p:sp>
        </mc:Choice>
        <mc:Fallback xmlns="">
          <p:sp>
            <p:nvSpPr>
              <p:cNvPr id="17" name="Rectangle 16"/>
              <p:cNvSpPr>
                <a:spLocks noRot="1" noChangeAspect="1" noMove="1" noResize="1" noEditPoints="1" noAdjustHandles="1" noChangeArrowheads="1" noChangeShapeType="1" noTextEdit="1"/>
              </p:cNvSpPr>
              <p:nvPr/>
            </p:nvSpPr>
            <p:spPr>
              <a:xfrm>
                <a:off x="9700384" y="4596793"/>
                <a:ext cx="2138278" cy="6766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700384" y="5421509"/>
                <a:ext cx="1959062" cy="793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a:latin typeface="Cambria Math" panose="02040503050406030204" pitchFamily="18" charset="0"/>
                            </a:rPr>
                            <m:t>𝑑𝐵</m:t>
                          </m:r>
                        </m:num>
                        <m:den>
                          <m:r>
                            <a:rPr lang="en-US" sz="2400" b="0" i="1">
                              <a:latin typeface="Cambria Math" panose="02040503050406030204" pitchFamily="18" charset="0"/>
                            </a:rPr>
                            <m:t>𝑑𝑡</m:t>
                          </m:r>
                        </m:den>
                      </m:f>
                      <m:r>
                        <a:rPr lang="en-US" sz="2400" b="0" i="1">
                          <a:latin typeface="Cambria Math" panose="02040503050406030204" pitchFamily="18" charset="0"/>
                        </a:rPr>
                        <m:t>=</m:t>
                      </m:r>
                      <m:r>
                        <a:rPr lang="en-US" sz="2400" b="0" i="1">
                          <a:latin typeface="Cambria Math" panose="02040503050406030204" pitchFamily="18" charset="0"/>
                        </a:rPr>
                        <m:t>𝐵</m:t>
                      </m:r>
                      <m:r>
                        <a:rPr lang="en-US" sz="2400" b="0" i="1">
                          <a:latin typeface="Cambria Math" panose="02040503050406030204" pitchFamily="18" charset="0"/>
                        </a:rPr>
                        <m:t> </m:t>
                      </m:r>
                      <m:r>
                        <a:rPr lang="en-US" sz="2400" b="0" i="1">
                          <a:latin typeface="Cambria Math" panose="02040503050406030204" pitchFamily="18" charset="0"/>
                        </a:rPr>
                        <m:t>𝜇</m:t>
                      </m:r>
                      <m:d>
                        <m:dPr>
                          <m:ctrlPr>
                            <a:rPr lang="en-US" sz="2400" i="1">
                              <a:latin typeface="Cambria Math" panose="02040503050406030204" pitchFamily="18" charset="0"/>
                            </a:rPr>
                          </m:ctrlPr>
                        </m:dPr>
                        <m:e>
                          <m:r>
                            <a:rPr lang="en-US" sz="2400" b="0" i="1">
                              <a:latin typeface="Cambria Math" panose="02040503050406030204" pitchFamily="18" charset="0"/>
                            </a:rPr>
                            <m:t>𝐺</m:t>
                          </m:r>
                        </m:e>
                      </m:d>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9700384" y="5421509"/>
                <a:ext cx="1959062" cy="79355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2132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Exercise 2b - discussion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1600" dirty="0"/>
                  <a:t>Suppose you measure glucose and insulin blood concertation of an individual.</a:t>
                </a:r>
              </a:p>
              <a:p>
                <a:pPr marL="0" indent="0">
                  <a:buNone/>
                </a:pPr>
                <a:r>
                  <a:rPr lang="en-US" sz="1600" dirty="0"/>
                  <a:t>You find that glucose blood concertation is 5𝑚𝑀, and insulin blood concertation is </a:t>
                </a:r>
                <a14:m>
                  <m:oMath xmlns:m="http://schemas.openxmlformats.org/officeDocument/2006/math">
                    <m:r>
                      <a:rPr lang="en-US" sz="1600" i="1" dirty="0" smtClean="0">
                        <a:latin typeface="Cambria Math" panose="02040503050406030204" pitchFamily="18" charset="0"/>
                      </a:rPr>
                      <m:t>5∗</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10</m:t>
                        </m:r>
                      </m:e>
                      <m:sup>
                        <m:r>
                          <a:rPr lang="en-US" sz="1600" i="1" dirty="0">
                            <a:latin typeface="Cambria Math" panose="02040503050406030204" pitchFamily="18" charset="0"/>
                          </a:rPr>
                          <m:t>−9</m:t>
                        </m:r>
                      </m:sup>
                    </m:sSup>
                    <m:r>
                      <a:rPr lang="en-US" sz="1600" i="1" dirty="0">
                        <a:latin typeface="Cambria Math" panose="02040503050406030204" pitchFamily="18" charset="0"/>
                      </a:rPr>
                      <m:t>𝑚𝑀</m:t>
                    </m:r>
                  </m:oMath>
                </a14:m>
                <a:endParaRPr lang="en-US" sz="1600" dirty="0"/>
              </a:p>
              <a:p>
                <a:pPr marL="0" indent="0">
                  <a:buNone/>
                </a:pPr>
                <a:r>
                  <a:rPr lang="en-US" sz="1600" dirty="0"/>
                  <a:t>Given that the liver glucose production 𝑚 is 25𝑚𝑀 𝑝𝑒𝑟 𝑑𝑎𝑦. </a:t>
                </a:r>
              </a:p>
              <a:p>
                <a:endParaRPr lang="en-US" sz="1600" dirty="0"/>
              </a:p>
              <a:p>
                <a:pPr marL="0" indent="0">
                  <a:buNone/>
                </a:pPr>
                <a:r>
                  <a:rPr lang="en-US" sz="1600" dirty="0"/>
                  <a:t>What is this person’s insulin sensitivity? don’t mind the units right now, just come up with numerical answer</a:t>
                </a:r>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8" t="-980"/>
                </a:stretch>
              </a:blipFill>
            </p:spPr>
            <p:txBody>
              <a:bodyPr/>
              <a:lstStyle/>
              <a:p>
                <a:r>
                  <a:rPr lang="en-US">
                    <a:noFill/>
                  </a:rPr>
                  <a:t> </a:t>
                </a:r>
              </a:p>
            </p:txBody>
          </p:sp>
        </mc:Fallback>
      </mc:AlternateContent>
    </p:spTree>
    <p:extLst>
      <p:ext uri="{BB962C8B-B14F-4D97-AF65-F5344CB8AC3E}">
        <p14:creationId xmlns:p14="http://schemas.microsoft.com/office/powerpoint/2010/main" val="1507411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Exercise 2b - discussion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1600" dirty="0"/>
                  <a:t>Suppose you measure glucose and insulin blood concertation of an individual.</a:t>
                </a:r>
              </a:p>
              <a:p>
                <a:pPr marL="0" indent="0">
                  <a:buNone/>
                </a:pPr>
                <a:r>
                  <a:rPr lang="en-US" sz="1600" dirty="0"/>
                  <a:t>You find that glucose blood concertation is 5𝑚𝑀, and insulin blood concertation is </a:t>
                </a:r>
                <a14:m>
                  <m:oMath xmlns:m="http://schemas.openxmlformats.org/officeDocument/2006/math">
                    <m:r>
                      <a:rPr lang="en-US" sz="1600" i="1" dirty="0" smtClean="0">
                        <a:latin typeface="Cambria Math" panose="02040503050406030204" pitchFamily="18" charset="0"/>
                      </a:rPr>
                      <m:t>5</m:t>
                    </m:r>
                    <m:r>
                      <a:rPr lang="en-US" sz="1600" i="1" dirty="0" smtClean="0">
                        <a:latin typeface="Cambria Math" panose="02040503050406030204" pitchFamily="18" charset="0"/>
                      </a:rPr>
                      <m:t>∗</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10</m:t>
                        </m:r>
                      </m:e>
                      <m:sup>
                        <m:r>
                          <a:rPr lang="en-US" sz="1600" i="1" dirty="0">
                            <a:latin typeface="Cambria Math" panose="02040503050406030204" pitchFamily="18" charset="0"/>
                          </a:rPr>
                          <m:t>−</m:t>
                        </m:r>
                        <m:r>
                          <a:rPr lang="en-US" sz="1600" i="1" dirty="0">
                            <a:latin typeface="Cambria Math" panose="02040503050406030204" pitchFamily="18" charset="0"/>
                          </a:rPr>
                          <m:t>9</m:t>
                        </m:r>
                      </m:sup>
                    </m:sSup>
                    <m:r>
                      <a:rPr lang="en-US" sz="1600" i="1" dirty="0">
                        <a:latin typeface="Cambria Math" panose="02040503050406030204" pitchFamily="18" charset="0"/>
                      </a:rPr>
                      <m:t>𝑚𝑀</m:t>
                    </m:r>
                  </m:oMath>
                </a14:m>
                <a:endParaRPr lang="en-US" sz="1600" dirty="0"/>
              </a:p>
              <a:p>
                <a:pPr marL="0" indent="0">
                  <a:buNone/>
                </a:pPr>
                <a:r>
                  <a:rPr lang="en-US" sz="1600" dirty="0"/>
                  <a:t>Given that the liver glucose production 𝑚 is 25𝑚𝑀 𝑝𝑒𝑟 𝑑𝑎𝑦. </a:t>
                </a:r>
              </a:p>
              <a:p>
                <a:endParaRPr lang="en-US" sz="1600" dirty="0"/>
              </a:p>
              <a:p>
                <a:pPr marL="0" indent="0">
                  <a:buNone/>
                </a:pPr>
                <a:r>
                  <a:rPr lang="en-US" sz="1600" dirty="0"/>
                  <a:t>What is this person’s insulin sensitivity? don’t mind the units right now, just come up with numerical answer</a:t>
                </a:r>
                <a:endParaRPr lang="he-IL" sz="1600" dirty="0"/>
              </a:p>
              <a:p>
                <a:pPr marL="0" indent="0">
                  <a:buNone/>
                </a:pPr>
                <a:endParaRPr lang="he-IL" sz="1600" dirty="0"/>
              </a:p>
              <a:p>
                <a:pPr marL="0" indent="0">
                  <a:buNone/>
                </a:pPr>
                <a:r>
                  <a:rPr lang="en-US" sz="1600" dirty="0"/>
                  <a:t>The steady state of the system suggests a simple relation between insulin and glucose steady states:</a:t>
                </a:r>
              </a:p>
              <a:p>
                <a:pPr lvl="1"/>
                <a:endParaRPr lang="en-US" sz="1800" b="0" i="1" dirty="0">
                  <a:latin typeface="Cambria Math" panose="02040503050406030204" pitchFamily="18" charset="0"/>
                </a:endParaRPr>
              </a:p>
              <a:p>
                <a:pPr lvl="1"/>
                <a:endParaRPr lang="en-US" sz="1800" dirty="0"/>
              </a:p>
              <a:p>
                <a:pPr lvl="1"/>
                <a:endParaRPr lang="en-US" sz="18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8" t="-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488363" y="3799725"/>
                <a:ext cx="892424" cy="5667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num>
                        <m:den>
                          <m:r>
                            <a:rPr lang="en-US" i="1">
                              <a:latin typeface="Cambria Math" panose="02040503050406030204" pitchFamily="18" charset="0"/>
                            </a:rPr>
                            <m:t>𝐺</m:t>
                          </m:r>
                          <m:r>
                            <a:rPr lang="en-US" b="0" i="1" smtClean="0">
                              <a:latin typeface="Cambria Math" panose="02040503050406030204" pitchFamily="18" charset="0"/>
                            </a:rPr>
                            <m:t>𝑠</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9488363" y="3799725"/>
                <a:ext cx="892424" cy="56675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525196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Exercise 2b - discussion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1600" dirty="0"/>
                  <a:t>Suppose you measure glucose and insulin blood concertation of an individual.</a:t>
                </a:r>
              </a:p>
              <a:p>
                <a:pPr marL="0" indent="0">
                  <a:buNone/>
                </a:pPr>
                <a:r>
                  <a:rPr lang="en-US" sz="1600" dirty="0"/>
                  <a:t>You find that glucose blood concertation is 5𝑚𝑀, and insulin blood concertation is </a:t>
                </a:r>
                <a14:m>
                  <m:oMath xmlns:m="http://schemas.openxmlformats.org/officeDocument/2006/math">
                    <m:r>
                      <a:rPr lang="en-US" sz="1600" i="1" dirty="0" smtClean="0">
                        <a:latin typeface="Cambria Math" panose="02040503050406030204" pitchFamily="18" charset="0"/>
                      </a:rPr>
                      <m:t>5</m:t>
                    </m:r>
                    <m:r>
                      <a:rPr lang="en-US" sz="1600" i="1" dirty="0" smtClean="0">
                        <a:latin typeface="Cambria Math" panose="02040503050406030204" pitchFamily="18" charset="0"/>
                      </a:rPr>
                      <m:t>∗</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10</m:t>
                        </m:r>
                      </m:e>
                      <m:sup>
                        <m:r>
                          <a:rPr lang="en-US" sz="1600" i="1" dirty="0">
                            <a:latin typeface="Cambria Math" panose="02040503050406030204" pitchFamily="18" charset="0"/>
                          </a:rPr>
                          <m:t>−</m:t>
                        </m:r>
                        <m:r>
                          <a:rPr lang="en-US" sz="1600" i="1" dirty="0">
                            <a:latin typeface="Cambria Math" panose="02040503050406030204" pitchFamily="18" charset="0"/>
                          </a:rPr>
                          <m:t>9</m:t>
                        </m:r>
                      </m:sup>
                    </m:sSup>
                    <m:r>
                      <a:rPr lang="en-US" sz="1600" i="1" dirty="0">
                        <a:latin typeface="Cambria Math" panose="02040503050406030204" pitchFamily="18" charset="0"/>
                      </a:rPr>
                      <m:t>𝑚𝑀</m:t>
                    </m:r>
                  </m:oMath>
                </a14:m>
                <a:endParaRPr lang="en-US" sz="1600" dirty="0"/>
              </a:p>
              <a:p>
                <a:pPr marL="0" indent="0">
                  <a:buNone/>
                </a:pPr>
                <a:r>
                  <a:rPr lang="en-US" sz="1600" dirty="0"/>
                  <a:t>Given that the liver glucose production 𝑚 is 25𝑚𝑀 𝑝𝑒𝑟 𝑑𝑎𝑦. </a:t>
                </a:r>
              </a:p>
              <a:p>
                <a:endParaRPr lang="en-US" sz="1600" dirty="0"/>
              </a:p>
              <a:p>
                <a:pPr marL="0" indent="0">
                  <a:buNone/>
                </a:pPr>
                <a:r>
                  <a:rPr lang="en-US" sz="1600" dirty="0"/>
                  <a:t>What is this person’s insulin sensitivity? don’t mind the units right now, just come up with numerical answer</a:t>
                </a:r>
                <a:endParaRPr lang="he-IL" sz="1600" dirty="0"/>
              </a:p>
              <a:p>
                <a:pPr marL="0" indent="0">
                  <a:buNone/>
                </a:pPr>
                <a:endParaRPr lang="he-IL" sz="1600" dirty="0"/>
              </a:p>
              <a:p>
                <a:pPr marL="0" indent="0">
                  <a:buNone/>
                </a:pPr>
                <a:r>
                  <a:rPr lang="en-US" sz="1600" dirty="0"/>
                  <a:t>The steady state of the system suggests a simple relation between insulin and glucose steady states:</a:t>
                </a:r>
              </a:p>
              <a:p>
                <a:pPr lvl="1"/>
                <a:endParaRPr lang="en-US" sz="1800" b="0" i="1" dirty="0">
                  <a:latin typeface="Cambria Math" panose="02040503050406030204" pitchFamily="18" charset="0"/>
                </a:endParaRPr>
              </a:p>
              <a:p>
                <a:pPr lvl="1"/>
                <a:endParaRPr lang="en-US" sz="1800" dirty="0"/>
              </a:p>
              <a:p>
                <a:pPr lvl="1"/>
                <a:endParaRPr lang="en-US" sz="18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8" t="-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488363" y="3799725"/>
                <a:ext cx="892424" cy="5667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num>
                        <m:den>
                          <m:r>
                            <a:rPr lang="en-US" i="1">
                              <a:latin typeface="Cambria Math" panose="02040503050406030204" pitchFamily="18" charset="0"/>
                            </a:rPr>
                            <m:t>𝐺</m:t>
                          </m:r>
                          <m:r>
                            <a:rPr lang="en-US" b="0" i="1" smtClean="0">
                              <a:latin typeface="Cambria Math" panose="02040503050406030204" pitchFamily="18" charset="0"/>
                            </a:rPr>
                            <m:t>𝑠</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9488363" y="3799725"/>
                <a:ext cx="892424" cy="56675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838200" y="4862534"/>
                <a:ext cx="3021083" cy="61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num>
                        <m:den>
                          <m:r>
                            <a:rPr lang="en-US" i="1">
                              <a:latin typeface="Cambria Math" panose="02040503050406030204" pitchFamily="18" charset="0"/>
                            </a:rPr>
                            <m:t>𝐺𝐼</m:t>
                          </m:r>
                        </m:den>
                      </m:f>
                      <m:r>
                        <a:rPr lang="en-US" i="1">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25</m:t>
                          </m:r>
                        </m:num>
                        <m:den>
                          <m:r>
                            <a:rPr lang="en-US" i="1" dirty="0">
                              <a:latin typeface="Cambria Math" panose="02040503050406030204" pitchFamily="18" charset="0"/>
                            </a:rPr>
                            <m:t>5</m:t>
                          </m:r>
                          <m:r>
                            <a:rPr lang="en-US" i="1" dirty="0">
                              <a:latin typeface="Cambria Math" panose="02040503050406030204" pitchFamily="18" charset="0"/>
                            </a:rPr>
                            <m:t>∗</m:t>
                          </m:r>
                          <m:r>
                            <a:rPr lang="en-US" i="1" dirty="0">
                              <a:latin typeface="Cambria Math" panose="02040503050406030204" pitchFamily="18" charset="0"/>
                            </a:rPr>
                            <m:t>5</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10</m:t>
                              </m:r>
                            </m:e>
                            <m:sup>
                              <m:r>
                                <a:rPr lang="en-US" i="1" dirty="0">
                                  <a:latin typeface="Cambria Math" panose="02040503050406030204" pitchFamily="18" charset="0"/>
                                </a:rPr>
                                <m:t>−</m:t>
                              </m:r>
                              <m:r>
                                <a:rPr lang="en-US" i="1" dirty="0">
                                  <a:latin typeface="Cambria Math" panose="02040503050406030204" pitchFamily="18" charset="0"/>
                                </a:rPr>
                                <m:t>9</m:t>
                              </m:r>
                            </m:sup>
                          </m:sSup>
                        </m:den>
                      </m:f>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10</m:t>
                          </m:r>
                        </m:e>
                        <m:sup>
                          <m:r>
                            <a:rPr lang="en-US" i="1" dirty="0">
                              <a:latin typeface="Cambria Math" panose="02040503050406030204" pitchFamily="18" charset="0"/>
                            </a:rPr>
                            <m:t>9</m:t>
                          </m:r>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38200" y="4862534"/>
                <a:ext cx="3021083" cy="6183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136375" y="4776613"/>
                <a:ext cx="4254242" cy="7902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𝑐𝑜𝑛𝑐𝑒𝑡𝑟𝑎𝑖𝑜𝑛</m:t>
                              </m:r>
                            </m:num>
                            <m:den>
                              <m:r>
                                <a:rPr lang="en-US" b="0" i="1" smtClean="0">
                                  <a:latin typeface="Cambria Math" panose="02040503050406030204" pitchFamily="18" charset="0"/>
                                </a:rPr>
                                <m:t>𝑡𝑖𝑚𝑒</m:t>
                              </m:r>
                            </m:den>
                          </m:f>
                        </m:num>
                        <m:den>
                          <m:r>
                            <a:rPr lang="en-US" b="0" i="1" smtClean="0">
                              <a:latin typeface="Cambria Math" panose="02040503050406030204" pitchFamily="18" charset="0"/>
                            </a:rPr>
                            <m:t>𝑐𝑜𝑛𝑐𝑒𝑡𝑟𝑎𝑖𝑜</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𝑐𝑜𝑛𝑐𝑒𝑡𝑟𝑎𝑖𝑜𝑛</m:t>
                              </m:r>
                              <m:r>
                                <a:rPr lang="en-US" b="0" i="1" smtClean="0">
                                  <a:latin typeface="Cambria Math" panose="02040503050406030204" pitchFamily="18" charset="0"/>
                                </a:rPr>
                                <m:t>∗</m:t>
                              </m:r>
                              <m:r>
                                <a:rPr lang="en-US" b="0" i="1" smtClean="0">
                                  <a:latin typeface="Cambria Math" panose="02040503050406030204" pitchFamily="18" charset="0"/>
                                </a:rPr>
                                <m:t>𝑡𝑖𝑚𝑒</m:t>
                              </m:r>
                            </m:e>
                          </m:d>
                        </m:e>
                        <m:sup>
                          <m:r>
                            <a:rPr lang="en-US" b="0" i="1" smtClean="0">
                              <a:latin typeface="Cambria Math" panose="02040503050406030204" pitchFamily="18" charset="0"/>
                            </a:rPr>
                            <m:t>−</m:t>
                          </m:r>
                          <m:r>
                            <a:rPr lang="en-US" b="0" i="1" smtClean="0">
                              <a:latin typeface="Cambria Math" panose="02040503050406030204" pitchFamily="18" charset="0"/>
                            </a:rPr>
                            <m:t>1</m:t>
                          </m:r>
                        </m:sup>
                      </m:sSup>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136375" y="4776613"/>
                <a:ext cx="4254242" cy="79021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207420" y="6112698"/>
                <a:ext cx="35008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𝑚𝑀</m:t>
                      </m:r>
                      <m:r>
                        <a:rPr lang="en-US" b="0" i="1" smtClean="0">
                          <a:latin typeface="Cambria Math" panose="02040503050406030204" pitchFamily="18" charset="0"/>
                        </a:rPr>
                        <m:t> </m:t>
                      </m:r>
                      <m:r>
                        <a:rPr lang="en-US" b="0" i="1" smtClean="0">
                          <a:latin typeface="Cambria Math" panose="02040503050406030204" pitchFamily="18" charset="0"/>
                        </a:rPr>
                        <m:t>𝑖𝑛𝑠𝑢𝑙𝑖𝑛</m:t>
                      </m:r>
                      <m:r>
                        <a:rPr lang="en-US" b="0" i="1" smtClean="0">
                          <a:latin typeface="Cambria Math" panose="02040503050406030204" pitchFamily="18" charset="0"/>
                        </a:rPr>
                        <m:t> </m:t>
                      </m:r>
                      <m:r>
                        <a:rPr lang="en-US" b="0" i="1" smtClean="0">
                          <a:latin typeface="Cambria Math" panose="02040503050406030204" pitchFamily="18" charset="0"/>
                        </a:rPr>
                        <m:t>𝑝𝑒𝑟</m:t>
                      </m:r>
                      <m:r>
                        <a:rPr lang="en-US" b="0" i="1" smtClean="0">
                          <a:latin typeface="Cambria Math" panose="02040503050406030204" pitchFamily="18" charset="0"/>
                        </a:rPr>
                        <m:t> </m:t>
                      </m:r>
                      <m:r>
                        <a:rPr lang="en-US" b="0" i="1" smtClean="0">
                          <a:latin typeface="Cambria Math" panose="02040503050406030204" pitchFamily="18" charset="0"/>
                        </a:rPr>
                        <m:t>𝑑𝑎𝑦</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207420" y="6112698"/>
                <a:ext cx="3500830" cy="369332"/>
              </a:xfrm>
              <a:prstGeom prst="rect">
                <a:avLst/>
              </a:prstGeom>
              <a:blipFill>
                <a:blip r:embed="rId6"/>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6223426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The organ-size control feedback makes beta-cell mass expand or contract to precisely buffer out the effects of parameter changes</a:t>
            </a:r>
          </a:p>
        </p:txBody>
      </p:sp>
      <p:sp>
        <p:nvSpPr>
          <p:cNvPr id="3" name="Content Placeholder 2"/>
          <p:cNvSpPr>
            <a:spLocks noGrp="1"/>
          </p:cNvSpPr>
          <p:nvPr>
            <p:ph idx="1"/>
          </p:nvPr>
        </p:nvSpPr>
        <p:spPr>
          <a:xfrm>
            <a:off x="838200" y="1825625"/>
            <a:ext cx="5210175" cy="4351338"/>
          </a:xfrm>
        </p:spPr>
        <p:txBody>
          <a:bodyPr>
            <a:normAutofit/>
          </a:bodyPr>
          <a:lstStyle/>
          <a:p>
            <a:r>
              <a:rPr lang="en-US" sz="2000" dirty="0"/>
              <a:t>It keeps the 5mM steady-state despite variations in any of the minimal-model model parameters</a:t>
            </a:r>
          </a:p>
          <a:p>
            <a:endParaRPr lang="en-US" sz="2000" dirty="0"/>
          </a:p>
          <a:p>
            <a:r>
              <a:rPr lang="en-US" sz="2000" dirty="0"/>
              <a:t>This cell- mass feedback loop operates on the timescale of weeks, which is the growth rate of beta cell biomass. It is much slower than the insulin-glucose feedback loop that operates over minutes to hours. </a:t>
            </a:r>
          </a:p>
        </p:txBody>
      </p:sp>
      <p:pic>
        <p:nvPicPr>
          <p:cNvPr id="4" name="Picture 3"/>
          <p:cNvPicPr>
            <a:picLocks noChangeAspect="1"/>
          </p:cNvPicPr>
          <p:nvPr/>
        </p:nvPicPr>
        <p:blipFill>
          <a:blip r:embed="rId2"/>
          <a:stretch>
            <a:fillRect/>
          </a:stretch>
        </p:blipFill>
        <p:spPr>
          <a:xfrm>
            <a:off x="6472237" y="1825625"/>
            <a:ext cx="4791075" cy="3990975"/>
          </a:xfrm>
          <a:prstGeom prst="rect">
            <a:avLst/>
          </a:prstGeom>
        </p:spPr>
      </p:pic>
    </p:spTree>
    <p:extLst>
      <p:ext uri="{BB962C8B-B14F-4D97-AF65-F5344CB8AC3E}">
        <p14:creationId xmlns:p14="http://schemas.microsoft.com/office/powerpoint/2010/main" val="39490579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750" y="1843087"/>
            <a:ext cx="11029950" cy="4205287"/>
          </a:xfrm>
        </p:spPr>
        <p:txBody>
          <a:bodyPr>
            <a:normAutofit/>
          </a:bodyPr>
          <a:lstStyle/>
          <a:p>
            <a:pPr marL="0" indent="0">
              <a:buNone/>
            </a:pPr>
            <a:r>
              <a:rPr lang="en-US" sz="2000" dirty="0"/>
              <a:t>See the example in the notebook to simulate the model using </a:t>
            </a:r>
            <a:r>
              <a:rPr lang="en-US" sz="2000" dirty="0" err="1"/>
              <a:t>scipy’s</a:t>
            </a:r>
            <a:r>
              <a:rPr lang="en-US" sz="2000" dirty="0"/>
              <a:t> ‘</a:t>
            </a:r>
            <a:r>
              <a:rPr lang="en-US" sz="2000" dirty="0" err="1"/>
              <a:t>odeint</a:t>
            </a:r>
            <a:r>
              <a:rPr lang="en-US" sz="2000" dirty="0"/>
              <a:t>’ function:</a:t>
            </a:r>
            <a:endParaRPr lang="en-US" sz="1600" dirty="0"/>
          </a:p>
          <a:p>
            <a:pPr marL="457200" lvl="1" indent="0">
              <a:buNone/>
            </a:pPr>
            <a:endParaRPr lang="en-US" sz="1600" dirty="0"/>
          </a:p>
        </p:txBody>
      </p:sp>
      <p:sp>
        <p:nvSpPr>
          <p:cNvPr id="10" name="Title 1"/>
          <p:cNvSpPr>
            <a:spLocks noGrp="1"/>
          </p:cNvSpPr>
          <p:nvPr>
            <p:ph type="title"/>
          </p:nvPr>
        </p:nvSpPr>
        <p:spPr>
          <a:xfrm>
            <a:off x="838200" y="365125"/>
            <a:ext cx="10515600" cy="1325563"/>
          </a:xfrm>
        </p:spPr>
        <p:txBody>
          <a:bodyPr/>
          <a:lstStyle/>
          <a:p>
            <a:r>
              <a:rPr lang="en-US" b="1" dirty="0"/>
              <a:t>Exercise 2c</a:t>
            </a:r>
            <a:endParaRPr lang="en-US" dirty="0"/>
          </a:p>
        </p:txBody>
      </p:sp>
    </p:spTree>
    <p:extLst>
      <p:ext uri="{BB962C8B-B14F-4D97-AF65-F5344CB8AC3E}">
        <p14:creationId xmlns:p14="http://schemas.microsoft.com/office/powerpoint/2010/main" val="4016946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Unregulated blood glucose can be life threating  </a:t>
            </a:r>
          </a:p>
        </p:txBody>
      </p:sp>
      <p:sp>
        <p:nvSpPr>
          <p:cNvPr id="3" name="Content Placeholder 2"/>
          <p:cNvSpPr>
            <a:spLocks noGrp="1"/>
          </p:cNvSpPr>
          <p:nvPr>
            <p:ph idx="1"/>
          </p:nvPr>
        </p:nvSpPr>
        <p:spPr>
          <a:xfrm>
            <a:off x="838200" y="1825625"/>
            <a:ext cx="5803669" cy="4351338"/>
          </a:xfrm>
        </p:spPr>
        <p:txBody>
          <a:bodyPr>
            <a:normAutofit fontScale="92500"/>
          </a:bodyPr>
          <a:lstStyle/>
          <a:p>
            <a:r>
              <a:rPr lang="en-US" dirty="0"/>
              <a:t>Prolonged low glucose, called hypoglycemia, can be fatal. The body switches to alternative energy sources such as ketone bodies which can cause blood acidity, which is potentially lethal. </a:t>
            </a:r>
          </a:p>
          <a:p>
            <a:pPr marL="0" indent="0">
              <a:buNone/>
            </a:pPr>
            <a:endParaRPr lang="en-US" dirty="0"/>
          </a:p>
          <a:p>
            <a:r>
              <a:rPr lang="en-US" dirty="0"/>
              <a:t>Similarly, if glucose is too high, it starts sticking to blood vessels and nerves, damaging them. This can lead to heart attacks, kidney disease and blindness. </a:t>
            </a:r>
          </a:p>
          <a:p>
            <a:endParaRPr lang="en-US" dirty="0"/>
          </a:p>
        </p:txBody>
      </p:sp>
      <p:sp>
        <p:nvSpPr>
          <p:cNvPr id="4" name="AutoShape 4" descr="https://uploads-ssl.webflow.com/588f9278c498fd3f484e74c7/5910b73eeb95fc348ca16a7b_Glycemia.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ypoglycemia: Symptoms and Treatment | Type2Diabetes.co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4517" y="2590800"/>
            <a:ext cx="4754536" cy="181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923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Most people with obesity, which all have low </a:t>
                </a:r>
                <a14:m>
                  <m:oMath xmlns:m="http://schemas.openxmlformats.org/officeDocument/2006/math">
                    <m:r>
                      <a:rPr lang="en-US" i="1" dirty="0" smtClean="0">
                        <a:latin typeface="Cambria Math" panose="02040503050406030204" pitchFamily="18" charset="0"/>
                      </a:rPr>
                      <m:t>𝑠</m:t>
                    </m:r>
                  </m:oMath>
                </a14:m>
                <a:r>
                  <a:rPr lang="en-US" dirty="0"/>
                  <a:t>, have normal 5mM glucose and GTT dynamics.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087" t="-7834" b="-14747"/>
                </a:stretch>
              </a:blipFill>
            </p:spPr>
            <p:txBody>
              <a:bodyPr/>
              <a:lstStyle/>
              <a:p>
                <a:r>
                  <a:rPr lang="en-US">
                    <a:noFill/>
                  </a:rPr>
                  <a:t> </a:t>
                </a:r>
              </a:p>
            </p:txBody>
          </p:sp>
        </mc:Fallback>
      </mc:AlternateContent>
      <p:sp>
        <p:nvSpPr>
          <p:cNvPr id="5" name="Rectangle 4"/>
          <p:cNvSpPr/>
          <p:nvPr/>
        </p:nvSpPr>
        <p:spPr>
          <a:xfrm>
            <a:off x="742949" y="3344069"/>
            <a:ext cx="4286252" cy="1569660"/>
          </a:xfrm>
          <a:prstGeom prst="rect">
            <a:avLst/>
          </a:prstGeom>
        </p:spPr>
        <p:txBody>
          <a:bodyPr wrap="square">
            <a:spAutoFit/>
          </a:bodyPr>
          <a:lstStyle/>
          <a:p>
            <a:pPr algn="ctr"/>
            <a:r>
              <a:rPr lang="en-US" sz="2400" dirty="0"/>
              <a:t>Now we understand!!</a:t>
            </a:r>
          </a:p>
          <a:p>
            <a:pPr algn="ctr"/>
            <a:r>
              <a:rPr lang="en-US" sz="2400" dirty="0"/>
              <a:t>Beta-cell mass expand or contract to compensate for changes in insulin sensitivity</a:t>
            </a:r>
            <a:endParaRPr lang="en-US" sz="2400" b="1" dirty="0"/>
          </a:p>
        </p:txBody>
      </p:sp>
      <p:pic>
        <p:nvPicPr>
          <p:cNvPr id="6" name="Picture 5"/>
          <p:cNvPicPr>
            <a:picLocks noChangeAspect="1"/>
          </p:cNvPicPr>
          <p:nvPr/>
        </p:nvPicPr>
        <p:blipFill>
          <a:blip r:embed="rId3"/>
          <a:stretch>
            <a:fillRect/>
          </a:stretch>
        </p:blipFill>
        <p:spPr>
          <a:xfrm>
            <a:off x="5410200" y="2069516"/>
            <a:ext cx="5429246" cy="4602898"/>
          </a:xfrm>
          <a:prstGeom prst="rect">
            <a:avLst/>
          </a:prstGeom>
        </p:spPr>
      </p:pic>
    </p:spTree>
    <p:extLst>
      <p:ext uri="{BB962C8B-B14F-4D97-AF65-F5344CB8AC3E}">
        <p14:creationId xmlns:p14="http://schemas.microsoft.com/office/powerpoint/2010/main" val="18182978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Most hormone systems that perform homeostasis share the basic circuitry -  a design principle! </a:t>
            </a:r>
          </a:p>
        </p:txBody>
      </p:sp>
      <p:pic>
        <p:nvPicPr>
          <p:cNvPr id="4" name="Content Placeholder 3"/>
          <p:cNvPicPr>
            <a:picLocks noGrp="1" noChangeAspect="1"/>
          </p:cNvPicPr>
          <p:nvPr>
            <p:ph idx="1"/>
          </p:nvPr>
        </p:nvPicPr>
        <p:blipFill rotWithShape="1">
          <a:blip r:embed="rId2"/>
          <a:srcRect r="47053"/>
          <a:stretch/>
        </p:blipFill>
        <p:spPr>
          <a:xfrm>
            <a:off x="1793082" y="4337165"/>
            <a:ext cx="2481262" cy="1519008"/>
          </a:xfrm>
          <a:prstGeom prst="rect">
            <a:avLst/>
          </a:prstGeom>
        </p:spPr>
      </p:pic>
      <p:pic>
        <p:nvPicPr>
          <p:cNvPr id="5" name="Picture 4"/>
          <p:cNvPicPr>
            <a:picLocks noChangeAspect="1"/>
          </p:cNvPicPr>
          <p:nvPr/>
        </p:nvPicPr>
        <p:blipFill>
          <a:blip r:embed="rId3"/>
          <a:stretch>
            <a:fillRect/>
          </a:stretch>
        </p:blipFill>
        <p:spPr>
          <a:xfrm>
            <a:off x="4562475" y="2670290"/>
            <a:ext cx="5553075" cy="3333750"/>
          </a:xfrm>
          <a:prstGeom prst="rect">
            <a:avLst/>
          </a:prstGeom>
        </p:spPr>
      </p:pic>
      <p:pic>
        <p:nvPicPr>
          <p:cNvPr id="6" name="Content Placeholder 3"/>
          <p:cNvPicPr>
            <a:picLocks noChangeAspect="1"/>
          </p:cNvPicPr>
          <p:nvPr/>
        </p:nvPicPr>
        <p:blipFill rotWithShape="1">
          <a:blip r:embed="rId2"/>
          <a:srcRect l="54471"/>
          <a:stretch/>
        </p:blipFill>
        <p:spPr>
          <a:xfrm>
            <a:off x="1852613" y="2527415"/>
            <a:ext cx="2133600" cy="1519008"/>
          </a:xfrm>
          <a:prstGeom prst="rect">
            <a:avLst/>
          </a:prstGeom>
        </p:spPr>
      </p:pic>
      <p:sp>
        <p:nvSpPr>
          <p:cNvPr id="7" name="Rectangle 6"/>
          <p:cNvSpPr/>
          <p:nvPr/>
        </p:nvSpPr>
        <p:spPr>
          <a:xfrm>
            <a:off x="4352925" y="5772150"/>
            <a:ext cx="1895475" cy="447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1026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sigh of relief*</a:t>
            </a:r>
            <a:br>
              <a:rPr lang="en-US" dirty="0"/>
            </a:br>
            <a:endParaRPr lang="en-US" dirty="0"/>
          </a:p>
        </p:txBody>
      </p:sp>
    </p:spTree>
    <p:extLst>
      <p:ext uri="{BB962C8B-B14F-4D97-AF65-F5344CB8AC3E}">
        <p14:creationId xmlns:p14="http://schemas.microsoft.com/office/powerpoint/2010/main" val="4620194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prediabetes, blood glucose shifts to higher and higher steady-state values, rising above 5mM. </a:t>
            </a:r>
          </a:p>
        </p:txBody>
      </p:sp>
      <p:sp>
        <p:nvSpPr>
          <p:cNvPr id="3" name="Content Placeholder 2"/>
          <p:cNvSpPr>
            <a:spLocks noGrp="1"/>
          </p:cNvSpPr>
          <p:nvPr>
            <p:ph idx="1"/>
          </p:nvPr>
        </p:nvSpPr>
        <p:spPr/>
        <p:txBody>
          <a:bodyPr>
            <a:normAutofit/>
          </a:bodyPr>
          <a:lstStyle/>
          <a:p>
            <a:r>
              <a:rPr lang="en-US" sz="1600" dirty="0"/>
              <a:t>Clinically, prediabetes is defined by fasting glucose between 5.6 </a:t>
            </a:r>
            <a:r>
              <a:rPr lang="en-US" sz="1600" dirty="0" err="1"/>
              <a:t>mM</a:t>
            </a:r>
            <a:r>
              <a:rPr lang="en-US" sz="1600" dirty="0"/>
              <a:t> and the diabetes threshold of 6.9 </a:t>
            </a:r>
            <a:r>
              <a:rPr lang="en-US" sz="1600" dirty="0" err="1"/>
              <a:t>mM.</a:t>
            </a:r>
            <a:endParaRPr lang="en-US" sz="1600" dirty="0"/>
          </a:p>
          <a:p>
            <a:r>
              <a:rPr lang="en-US" sz="1600" dirty="0"/>
              <a:t>Prediabetes has no symptoms, and occurs in 1 of 3 Americans, though 80% don’t know that they have it. </a:t>
            </a:r>
          </a:p>
          <a:p>
            <a:r>
              <a:rPr lang="en-US" sz="1600" dirty="0"/>
              <a:t>Prediabetes is often associated with insulin resistance. </a:t>
            </a:r>
          </a:p>
          <a:p>
            <a:r>
              <a:rPr lang="en-US" sz="1600" dirty="0"/>
              <a:t>When insulin resistance is strong, beta-cells must grow in mass by a large factor to compensate.</a:t>
            </a:r>
          </a:p>
          <a:p>
            <a:r>
              <a:rPr lang="en-US" sz="1600" b="1" dirty="0"/>
              <a:t>Prediabetes is reversible</a:t>
            </a:r>
          </a:p>
          <a:p>
            <a:endParaRPr lang="en-US" sz="1600" dirty="0"/>
          </a:p>
        </p:txBody>
      </p:sp>
    </p:spTree>
    <p:extLst>
      <p:ext uri="{BB962C8B-B14F-4D97-AF65-F5344CB8AC3E}">
        <p14:creationId xmlns:p14="http://schemas.microsoft.com/office/powerpoint/2010/main" val="3828551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prediabetes, blood glucose shifts to higher and higher steady-state values, rising above 5mM. </a:t>
            </a:r>
          </a:p>
        </p:txBody>
      </p:sp>
      <p:sp>
        <p:nvSpPr>
          <p:cNvPr id="3" name="Content Placeholder 2"/>
          <p:cNvSpPr>
            <a:spLocks noGrp="1"/>
          </p:cNvSpPr>
          <p:nvPr>
            <p:ph idx="1"/>
          </p:nvPr>
        </p:nvSpPr>
        <p:spPr/>
        <p:txBody>
          <a:bodyPr>
            <a:normAutofit/>
          </a:bodyPr>
          <a:lstStyle/>
          <a:p>
            <a:r>
              <a:rPr lang="en-US" sz="1600" dirty="0"/>
              <a:t>Clinically, prediabetes is defined by fasting glucose between 5.6 </a:t>
            </a:r>
            <a:r>
              <a:rPr lang="en-US" sz="1600" dirty="0" err="1"/>
              <a:t>mM</a:t>
            </a:r>
            <a:r>
              <a:rPr lang="en-US" sz="1600" dirty="0"/>
              <a:t> and the diabetes threshold of 6.9 </a:t>
            </a:r>
            <a:r>
              <a:rPr lang="en-US" sz="1600" dirty="0" err="1"/>
              <a:t>mM.</a:t>
            </a:r>
            <a:endParaRPr lang="en-US" sz="1600" dirty="0"/>
          </a:p>
          <a:p>
            <a:r>
              <a:rPr lang="en-US" sz="1600" dirty="0"/>
              <a:t>Prediabetes has no symptoms, and occurs in 1 of 3 Americans, though 80% don’t know that they have it. </a:t>
            </a:r>
          </a:p>
          <a:p>
            <a:r>
              <a:rPr lang="en-US" sz="1600" dirty="0"/>
              <a:t>Prediabetes is often associated with insulin resistance. </a:t>
            </a:r>
          </a:p>
          <a:p>
            <a:r>
              <a:rPr lang="en-US" sz="1600" dirty="0"/>
              <a:t>When insulin resistance is strong, beta-cells must grow in mass by a large factor to compensate.</a:t>
            </a:r>
          </a:p>
          <a:p>
            <a:r>
              <a:rPr lang="en-US" sz="1600" b="1" dirty="0"/>
              <a:t>Prediabetes is reversible</a:t>
            </a:r>
            <a:endParaRPr lang="en-US" sz="1600" dirty="0"/>
          </a:p>
          <a:p>
            <a:pPr marL="0" indent="0" algn="ctr">
              <a:buNone/>
            </a:pPr>
            <a:r>
              <a:rPr lang="en-US" sz="1600" dirty="0"/>
              <a:t>In biology there is always a limit to compensation processes</a:t>
            </a:r>
          </a:p>
        </p:txBody>
      </p:sp>
      <p:pic>
        <p:nvPicPr>
          <p:cNvPr id="4" name="Picture 3"/>
          <p:cNvPicPr>
            <a:picLocks noChangeAspect="1"/>
          </p:cNvPicPr>
          <p:nvPr/>
        </p:nvPicPr>
        <p:blipFill>
          <a:blip r:embed="rId2"/>
          <a:stretch>
            <a:fillRect/>
          </a:stretch>
        </p:blipFill>
        <p:spPr>
          <a:xfrm>
            <a:off x="4019549" y="4000977"/>
            <a:ext cx="3400425" cy="2618898"/>
          </a:xfrm>
          <a:prstGeom prst="rect">
            <a:avLst/>
          </a:prstGeom>
        </p:spPr>
      </p:pic>
    </p:spTree>
    <p:extLst>
      <p:ext uri="{BB962C8B-B14F-4D97-AF65-F5344CB8AC3E}">
        <p14:creationId xmlns:p14="http://schemas.microsoft.com/office/powerpoint/2010/main" val="11080821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Carrying capacity -- maximal beta-cell mass determined by the size of the islets</a:t>
            </a:r>
          </a:p>
        </p:txBody>
      </p:sp>
      <p:sp>
        <p:nvSpPr>
          <p:cNvPr id="6" name="Title 1"/>
          <p:cNvSpPr>
            <a:spLocks noGrp="1"/>
          </p:cNvSpPr>
          <p:nvPr>
            <p:ph type="title"/>
          </p:nvPr>
        </p:nvSpPr>
        <p:spPr>
          <a:xfrm>
            <a:off x="838200" y="365125"/>
            <a:ext cx="10515600" cy="1325563"/>
          </a:xfrm>
        </p:spPr>
        <p:txBody>
          <a:bodyPr/>
          <a:lstStyle/>
          <a:p>
            <a:r>
              <a:rPr lang="en-US" dirty="0"/>
              <a:t>When beta-cell mass approaches its carrying capacity, compensation stops working.</a:t>
            </a:r>
          </a:p>
        </p:txBody>
      </p:sp>
    </p:spTree>
    <p:extLst>
      <p:ext uri="{BB962C8B-B14F-4D97-AF65-F5344CB8AC3E}">
        <p14:creationId xmlns:p14="http://schemas.microsoft.com/office/powerpoint/2010/main" val="35593813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Carrying capacity -- maximal beta-cell mass determined by the size of the islets</a:t>
                </a:r>
              </a:p>
              <a:p>
                <a:endParaRPr lang="en-US" dirty="0"/>
              </a:p>
              <a:p>
                <a:r>
                  <a:rPr lang="en-US" dirty="0"/>
                  <a:t>We can update our model to include a limit to beta-cell growth</a:t>
                </a:r>
              </a:p>
              <a:p>
                <a:r>
                  <a:rPr lang="en-US" dirty="0"/>
                  <a:t>Here if beta-cells reaches maximal size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𝑩</m:t>
                        </m:r>
                      </m:e>
                      <m:sub>
                        <m:r>
                          <a:rPr lang="en-US" b="1" i="1">
                            <a:latin typeface="Cambria Math" panose="02040503050406030204" pitchFamily="18" charset="0"/>
                          </a:rPr>
                          <m:t>𝒎𝒂𝒙</m:t>
                        </m:r>
                      </m:sub>
                    </m:sSub>
                  </m:oMath>
                </a14:m>
                <a:r>
                  <a:rPr lang="en-US" dirty="0"/>
                  <a:t>, they no longer proliferate</a:t>
                </a:r>
              </a:p>
              <a:p>
                <a:pPr marL="0" indent="0">
                  <a:buNone/>
                </a:pPr>
                <a:endParaRPr lang="en-US"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216607" y="4887119"/>
                <a:ext cx="5071196"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𝒅𝑩</m:t>
                          </m:r>
                        </m:num>
                        <m:den>
                          <m:r>
                            <a:rPr lang="en-US" sz="2400" b="1" i="1" smtClean="0">
                              <a:latin typeface="Cambria Math" panose="02040503050406030204" pitchFamily="18" charset="0"/>
                            </a:rPr>
                            <m:t>𝒅𝒕</m:t>
                          </m:r>
                        </m:den>
                      </m:f>
                      <m:r>
                        <a:rPr lang="en-US" sz="2400" b="1" i="1" smtClean="0">
                          <a:latin typeface="Cambria Math" panose="02040503050406030204" pitchFamily="18" charset="0"/>
                        </a:rPr>
                        <m:t>= </m:t>
                      </m:r>
                      <m:r>
                        <a:rPr lang="en-US" sz="2400" b="1" i="1">
                          <a:latin typeface="Cambria Math" panose="02040503050406030204" pitchFamily="18" charset="0"/>
                        </a:rPr>
                        <m:t>𝑩</m:t>
                      </m:r>
                      <m:r>
                        <a:rPr lang="en-US" sz="2400" b="1" i="1">
                          <a:latin typeface="Cambria Math" panose="02040503050406030204" pitchFamily="18" charset="0"/>
                        </a:rPr>
                        <m:t> (</m:t>
                      </m:r>
                      <m:r>
                        <a:rPr lang="en-US" sz="2400" b="1" i="1" smtClean="0">
                          <a:latin typeface="Cambria Math" panose="02040503050406030204" pitchFamily="18" charset="0"/>
                        </a:rPr>
                        <m:t>𝒑</m:t>
                      </m:r>
                      <m:d>
                        <m:dPr>
                          <m:ctrlPr>
                            <a:rPr lang="en-US" sz="2400" b="1" i="1">
                              <a:latin typeface="Cambria Math" panose="02040503050406030204" pitchFamily="18" charset="0"/>
                            </a:rPr>
                          </m:ctrlPr>
                        </m:dPr>
                        <m:e>
                          <m:r>
                            <a:rPr lang="en-US" sz="2400" b="1" i="1">
                              <a:latin typeface="Cambria Math" panose="02040503050406030204" pitchFamily="18" charset="0"/>
                            </a:rPr>
                            <m:t>𝑮</m:t>
                          </m:r>
                        </m:e>
                      </m:d>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𝑩</m:t>
                              </m:r>
                            </m:num>
                            <m:den>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𝑩</m:t>
                                  </m:r>
                                </m:e>
                                <m:sub>
                                  <m:r>
                                    <a:rPr lang="en-US" sz="2400" b="1" i="1" smtClean="0">
                                      <a:latin typeface="Cambria Math" panose="02040503050406030204" pitchFamily="18" charset="0"/>
                                    </a:rPr>
                                    <m:t>𝒎𝒂𝒙</m:t>
                                  </m:r>
                                </m:sub>
                              </m:sSub>
                            </m:den>
                          </m:f>
                        </m:e>
                      </m:d>
                      <m:r>
                        <a:rPr lang="en-US" sz="2400" b="1" i="1" smtClean="0">
                          <a:latin typeface="Cambria Math" panose="02040503050406030204" pitchFamily="18" charset="0"/>
                        </a:rPr>
                        <m:t> −</m:t>
                      </m:r>
                      <m:r>
                        <a:rPr lang="en-US" sz="2400" b="1" i="1" smtClean="0">
                          <a:latin typeface="Cambria Math" panose="02040503050406030204" pitchFamily="18" charset="0"/>
                        </a:rPr>
                        <m:t>𝒓</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𝑮</m:t>
                          </m:r>
                        </m:e>
                      </m:d>
                      <m:r>
                        <a:rPr lang="en-US" sz="2400" b="1" i="1" smtClean="0">
                          <a:latin typeface="Cambria Math" panose="02040503050406030204" pitchFamily="18" charset="0"/>
                        </a:rPr>
                        <m:t>)</m:t>
                      </m:r>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4216607" y="4887119"/>
                <a:ext cx="5071196" cy="922176"/>
              </a:xfrm>
              <a:prstGeom prst="rect">
                <a:avLst/>
              </a:prstGeom>
              <a:blipFill>
                <a:blip r:embed="rId3"/>
                <a:stretch>
                  <a:fillRect/>
                </a:stretch>
              </a:blipFill>
            </p:spPr>
            <p:txBody>
              <a:bodyPr/>
              <a:lstStyle/>
              <a:p>
                <a:r>
                  <a:rPr lang="en-US">
                    <a:noFill/>
                  </a:rPr>
                  <a:t> </a:t>
                </a:r>
              </a:p>
            </p:txBody>
          </p:sp>
        </mc:Fallback>
      </mc:AlternateContent>
      <p:sp>
        <p:nvSpPr>
          <p:cNvPr id="11" name="Title 1"/>
          <p:cNvSpPr>
            <a:spLocks noGrp="1"/>
          </p:cNvSpPr>
          <p:nvPr>
            <p:ph type="title"/>
          </p:nvPr>
        </p:nvSpPr>
        <p:spPr>
          <a:xfrm>
            <a:off x="838200" y="365125"/>
            <a:ext cx="10515600" cy="1325563"/>
          </a:xfrm>
        </p:spPr>
        <p:txBody>
          <a:bodyPr/>
          <a:lstStyle/>
          <a:p>
            <a:r>
              <a:rPr lang="en-US" dirty="0"/>
              <a:t>When beta-cell mass approaches its carrying capacity, compensation stops working.</a:t>
            </a:r>
          </a:p>
        </p:txBody>
      </p:sp>
    </p:spTree>
    <p:extLst>
      <p:ext uri="{BB962C8B-B14F-4D97-AF65-F5344CB8AC3E}">
        <p14:creationId xmlns:p14="http://schemas.microsoft.com/office/powerpoint/2010/main" val="22723626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beta-cell mass approaches its carrying capacity, compensation stops working.</a:t>
            </a:r>
          </a:p>
        </p:txBody>
      </p:sp>
      <p:pic>
        <p:nvPicPr>
          <p:cNvPr id="4" name="Picture 3"/>
          <p:cNvPicPr>
            <a:picLocks noChangeAspect="1"/>
          </p:cNvPicPr>
          <p:nvPr/>
        </p:nvPicPr>
        <p:blipFill>
          <a:blip r:embed="rId2"/>
          <a:stretch>
            <a:fillRect/>
          </a:stretch>
        </p:blipFill>
        <p:spPr>
          <a:xfrm>
            <a:off x="3733800" y="3563119"/>
            <a:ext cx="4514850" cy="3179812"/>
          </a:xfrm>
          <a:prstGeom prst="rect">
            <a:avLst/>
          </a:prstGeom>
        </p:spPr>
      </p:pic>
      <p:sp>
        <p:nvSpPr>
          <p:cNvPr id="5" name="Content Placeholder 2"/>
          <p:cNvSpPr>
            <a:spLocks noGrp="1"/>
          </p:cNvSpPr>
          <p:nvPr>
            <p:ph idx="1"/>
          </p:nvPr>
        </p:nvSpPr>
        <p:spPr>
          <a:xfrm>
            <a:off x="838200" y="1825625"/>
            <a:ext cx="10515600" cy="4351338"/>
          </a:xfrm>
        </p:spPr>
        <p:txBody>
          <a:bodyPr/>
          <a:lstStyle/>
          <a:p>
            <a:r>
              <a:rPr lang="en-US" dirty="0"/>
              <a:t>As insulin sensitivity decrease, beta cell mass compensate, and glucose is being kept under tight regulation.</a:t>
            </a:r>
          </a:p>
        </p:txBody>
      </p:sp>
      <p:sp>
        <p:nvSpPr>
          <p:cNvPr id="3" name="Rectangle 2"/>
          <p:cNvSpPr/>
          <p:nvPr/>
        </p:nvSpPr>
        <p:spPr>
          <a:xfrm>
            <a:off x="3810000" y="3605597"/>
            <a:ext cx="1304925" cy="27063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5494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33800" y="3563119"/>
            <a:ext cx="4514850" cy="3179812"/>
          </a:xfrm>
          <a:prstGeom prst="rect">
            <a:avLst/>
          </a:prstGeom>
        </p:spPr>
      </p:pic>
      <p:sp>
        <p:nvSpPr>
          <p:cNvPr id="5" name="Content Placeholder 2"/>
          <p:cNvSpPr>
            <a:spLocks noGrp="1"/>
          </p:cNvSpPr>
          <p:nvPr>
            <p:ph idx="1"/>
          </p:nvPr>
        </p:nvSpPr>
        <p:spPr>
          <a:xfrm>
            <a:off x="838200" y="1825625"/>
            <a:ext cx="10515600" cy="4351338"/>
          </a:xfrm>
        </p:spPr>
        <p:txBody>
          <a:bodyPr>
            <a:normAutofit/>
          </a:bodyPr>
          <a:lstStyle/>
          <a:p>
            <a:r>
              <a:rPr lang="en-US" sz="2400" dirty="0"/>
              <a:t>When insulin resistance is strong, beta-cells mass reaches the carrying capacity and compensation breaks</a:t>
            </a:r>
          </a:p>
          <a:p>
            <a:r>
              <a:rPr lang="en-US" sz="2400" dirty="0"/>
              <a:t>Effectively the model returns to the minimal model of chapter 1 with a constant beta-cell mass.</a:t>
            </a:r>
          </a:p>
        </p:txBody>
      </p:sp>
      <p:sp>
        <p:nvSpPr>
          <p:cNvPr id="7" name="Title 1"/>
          <p:cNvSpPr>
            <a:spLocks noGrp="1"/>
          </p:cNvSpPr>
          <p:nvPr>
            <p:ph type="title"/>
          </p:nvPr>
        </p:nvSpPr>
        <p:spPr>
          <a:xfrm>
            <a:off x="838200" y="365125"/>
            <a:ext cx="10515600" cy="1325563"/>
          </a:xfrm>
        </p:spPr>
        <p:txBody>
          <a:bodyPr/>
          <a:lstStyle/>
          <a:p>
            <a:r>
              <a:rPr lang="en-US" dirty="0"/>
              <a:t>When beta-cell mass approaches its carrying capacity, compensation stops working.</a:t>
            </a:r>
          </a:p>
        </p:txBody>
      </p:sp>
    </p:spTree>
    <p:extLst>
      <p:ext uri="{BB962C8B-B14F-4D97-AF65-F5344CB8AC3E}">
        <p14:creationId xmlns:p14="http://schemas.microsoft.com/office/powerpoint/2010/main" val="19949473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a:t>One insight from the model is that prediabetes can result not only from low s, but also from other parameter changes.</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Beta cell mass goes as a specific combination of model parameters: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𝑠𝑡</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rPr>
                            <m:t>𝛾</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i="1">
                              <a:latin typeface="Cambria Math" panose="02040503050406030204" pitchFamily="18" charset="0"/>
                            </a:rPr>
                            <m:t>𝑞𝑠</m:t>
                          </m:r>
                        </m:den>
                      </m:f>
                    </m:oMath>
                  </m:oMathPara>
                </a14:m>
                <a:endParaRPr lang="en-US" dirty="0"/>
              </a:p>
              <a:p>
                <a:pPr marL="0" indent="0">
                  <a:buNone/>
                </a:pPr>
                <a:endParaRPr lang="en-US" dirty="0"/>
              </a:p>
              <a:p>
                <a:pPr marL="0" indent="0">
                  <a:buNone/>
                </a:pPr>
                <a:r>
                  <a:rPr lang="en-US" sz="2000" dirty="0"/>
                  <a:t>Having such a “parameter group” simplifies the understanding for the onset of disease. It also points to the way drugs or interventions work; for example, the diabetes drug metformin lowers liver production of glucose and thus lowers </a:t>
                </a:r>
                <a14:m>
                  <m:oMath xmlns:m="http://schemas.openxmlformats.org/officeDocument/2006/math">
                    <m:r>
                      <a:rPr lang="en-US" sz="2000" i="1" dirty="0" smtClean="0">
                        <a:latin typeface="Cambria Math" panose="02040503050406030204" pitchFamily="18" charset="0"/>
                      </a:rPr>
                      <m:t>𝑚</m:t>
                    </m:r>
                  </m:oMath>
                </a14:m>
                <a:r>
                  <a:rPr lang="en-US" sz="2000" dirty="0"/>
                  <a:t>, whereas exercise raises </a:t>
                </a:r>
                <a14:m>
                  <m:oMath xmlns:m="http://schemas.openxmlformats.org/officeDocument/2006/math">
                    <m:r>
                      <a:rPr lang="en-US" sz="2000" i="1" dirty="0" smtClean="0">
                        <a:latin typeface="Cambria Math" panose="02040503050406030204" pitchFamily="18" charset="0"/>
                      </a:rPr>
                      <m:t>𝑠</m:t>
                    </m:r>
                  </m:oMath>
                </a14:m>
                <a:r>
                  <a:rPr lang="en-US" sz="2000" dirty="0"/>
                  <a:t>. But both interventions act to prevent pre-diabetes.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348"/>
                </a:stretch>
              </a:blipFill>
            </p:spPr>
            <p:txBody>
              <a:bodyPr/>
              <a:lstStyle/>
              <a:p>
                <a:r>
                  <a:rPr lang="en-US">
                    <a:noFill/>
                  </a:rPr>
                  <a:t> </a:t>
                </a:r>
              </a:p>
            </p:txBody>
          </p:sp>
        </mc:Fallback>
      </mc:AlternateContent>
    </p:spTree>
    <p:extLst>
      <p:ext uri="{BB962C8B-B14F-4D97-AF65-F5344CB8AC3E}">
        <p14:creationId xmlns:p14="http://schemas.microsoft.com/office/powerpoint/2010/main" val="3146343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215467" cy="4351338"/>
          </a:xfrm>
        </p:spPr>
        <p:txBody>
          <a:bodyPr/>
          <a:lstStyle/>
          <a:p>
            <a:r>
              <a:rPr lang="en-US" dirty="0"/>
              <a:t>Insulin is secreted by special cells in the pancreas called beta-cells.</a:t>
            </a:r>
          </a:p>
          <a:p>
            <a:r>
              <a:rPr lang="en-US" dirty="0"/>
              <a:t>Insulin acts to remove glucose from the blood, by allowing it to enter cells in the muscle, liver and fat where glucose is used or stored.</a:t>
            </a:r>
          </a:p>
          <a:p>
            <a:endParaRPr lang="en-US" dirty="0"/>
          </a:p>
          <a:p>
            <a:endParaRPr lang="en-US" dirty="0"/>
          </a:p>
        </p:txBody>
      </p:sp>
      <p:pic>
        <p:nvPicPr>
          <p:cNvPr id="3074" name="Picture 2" descr="Insulin and Glucose Release Regulation Educational Scheme Outline Concept  Stock Vector - Illustration of biology, insulin: 21059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012" y="1767946"/>
            <a:ext cx="4164361" cy="440901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838200" y="365125"/>
            <a:ext cx="10515600" cy="1325563"/>
          </a:xfrm>
        </p:spPr>
        <p:txBody>
          <a:bodyPr>
            <a:normAutofit fontScale="90000"/>
          </a:bodyPr>
          <a:lstStyle/>
          <a:p>
            <a:r>
              <a:rPr lang="en-US" dirty="0"/>
              <a:t>The control of blood glucose is achieved due to a feedback circuit involving the hormone insulin</a:t>
            </a:r>
          </a:p>
        </p:txBody>
      </p:sp>
      <p:pic>
        <p:nvPicPr>
          <p:cNvPr id="2" name="Picture 1"/>
          <p:cNvPicPr>
            <a:picLocks noChangeAspect="1"/>
          </p:cNvPicPr>
          <p:nvPr/>
        </p:nvPicPr>
        <p:blipFill>
          <a:blip r:embed="rId3"/>
          <a:stretch>
            <a:fillRect/>
          </a:stretch>
        </p:blipFill>
        <p:spPr>
          <a:xfrm>
            <a:off x="4133940" y="4821912"/>
            <a:ext cx="2438400" cy="1805226"/>
          </a:xfrm>
          <a:prstGeom prst="rect">
            <a:avLst/>
          </a:prstGeom>
        </p:spPr>
      </p:pic>
    </p:spTree>
    <p:extLst>
      <p:ext uri="{BB962C8B-B14F-4D97-AF65-F5344CB8AC3E}">
        <p14:creationId xmlns:p14="http://schemas.microsoft.com/office/powerpoint/2010/main" val="34396584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So far, we have a really good picture of the system. </a:t>
            </a:r>
            <a:br>
              <a:rPr lang="en-US" sz="4000" dirty="0"/>
            </a:br>
            <a:r>
              <a:rPr lang="en-US" sz="4000" dirty="0"/>
              <a:t>But it is still not complete</a:t>
            </a:r>
          </a:p>
        </p:txBody>
      </p:sp>
      <p:pic>
        <p:nvPicPr>
          <p:cNvPr id="4" name="Content Placeholder 3"/>
          <p:cNvPicPr>
            <a:picLocks noGrp="1" noChangeAspect="1"/>
          </p:cNvPicPr>
          <p:nvPr>
            <p:ph idx="1"/>
          </p:nvPr>
        </p:nvPicPr>
        <p:blipFill>
          <a:blip r:embed="rId2"/>
          <a:stretch>
            <a:fillRect/>
          </a:stretch>
        </p:blipFill>
        <p:spPr>
          <a:xfrm>
            <a:off x="3042470" y="1844675"/>
            <a:ext cx="5649859" cy="4351338"/>
          </a:xfrm>
          <a:prstGeom prst="rect">
            <a:avLst/>
          </a:prstGeom>
        </p:spPr>
      </p:pic>
    </p:spTree>
    <p:extLst>
      <p:ext uri="{BB962C8B-B14F-4D97-AF65-F5344CB8AC3E}">
        <p14:creationId xmlns:p14="http://schemas.microsoft.com/office/powerpoint/2010/main" val="32961511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Next, we will understand the transition into a complete state of disease – Type 2 diabetes</a:t>
            </a:r>
          </a:p>
        </p:txBody>
      </p:sp>
      <p:pic>
        <p:nvPicPr>
          <p:cNvPr id="4" name="Content Placeholder 3"/>
          <p:cNvPicPr>
            <a:picLocks noGrp="1" noChangeAspect="1"/>
          </p:cNvPicPr>
          <p:nvPr>
            <p:ph idx="1"/>
          </p:nvPr>
        </p:nvPicPr>
        <p:blipFill>
          <a:blip r:embed="rId2"/>
          <a:stretch>
            <a:fillRect/>
          </a:stretch>
        </p:blipFill>
        <p:spPr>
          <a:xfrm>
            <a:off x="3042470" y="1844675"/>
            <a:ext cx="5649859" cy="4351338"/>
          </a:xfrm>
          <a:prstGeom prst="rect">
            <a:avLst/>
          </a:prstGeom>
        </p:spPr>
      </p:pic>
      <p:sp>
        <p:nvSpPr>
          <p:cNvPr id="3" name="Rectangle 2"/>
          <p:cNvSpPr/>
          <p:nvPr/>
        </p:nvSpPr>
        <p:spPr>
          <a:xfrm>
            <a:off x="6915150" y="2043906"/>
            <a:ext cx="1653354" cy="415210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7285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sigh of relief*</a:t>
            </a:r>
            <a:br>
              <a:rPr lang="en-US" dirty="0"/>
            </a:br>
            <a:endParaRPr lang="en-US" dirty="0"/>
          </a:p>
        </p:txBody>
      </p:sp>
    </p:spTree>
    <p:extLst>
      <p:ext uri="{BB962C8B-B14F-4D97-AF65-F5344CB8AC3E}">
        <p14:creationId xmlns:p14="http://schemas.microsoft.com/office/powerpoint/2010/main" val="6683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3. </a:t>
            </a:r>
            <a:r>
              <a:rPr lang="en-US" dirty="0"/>
              <a:t>Type-2 diabetes and mutant resistance</a:t>
            </a:r>
            <a:r>
              <a:rPr lang="en-US" b="1" dirty="0"/>
              <a:t> </a:t>
            </a:r>
          </a:p>
        </p:txBody>
      </p:sp>
    </p:spTree>
    <p:extLst>
      <p:ext uri="{BB962C8B-B14F-4D97-AF65-F5344CB8AC3E}">
        <p14:creationId xmlns:p14="http://schemas.microsoft.com/office/powerpoint/2010/main" val="3215608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Type-2 diabetes (T2D) occurs when production of insulin does not meet the demand. </a:t>
            </a:r>
          </a:p>
        </p:txBody>
      </p:sp>
      <p:sp>
        <p:nvSpPr>
          <p:cNvPr id="3" name="Content Placeholder 2"/>
          <p:cNvSpPr>
            <a:spLocks noGrp="1"/>
          </p:cNvSpPr>
          <p:nvPr>
            <p:ph idx="1"/>
          </p:nvPr>
        </p:nvSpPr>
        <p:spPr/>
        <p:txBody>
          <a:bodyPr>
            <a:normAutofit/>
          </a:bodyPr>
          <a:lstStyle/>
          <a:p>
            <a:r>
              <a:rPr lang="en-US" sz="2000" dirty="0"/>
              <a:t>This disease shows a </a:t>
            </a:r>
            <a:r>
              <a:rPr lang="en-US" sz="2000" b="1" dirty="0"/>
              <a:t>loss of beta-cells and insulin</a:t>
            </a:r>
            <a:r>
              <a:rPr lang="en-US" sz="2000" dirty="0"/>
              <a:t>, with dramatic rise in glucose levels</a:t>
            </a:r>
          </a:p>
          <a:p>
            <a:r>
              <a:rPr lang="en-US" sz="2000" dirty="0"/>
              <a:t>Glucose levels go too high and damage blood vessels and nerves. </a:t>
            </a:r>
          </a:p>
          <a:p>
            <a:r>
              <a:rPr lang="en-US" sz="2000" dirty="0"/>
              <a:t>At late stages, beta cells are gone, and the patient becomes dependent on insulin injections</a:t>
            </a:r>
          </a:p>
        </p:txBody>
      </p:sp>
      <p:pic>
        <p:nvPicPr>
          <p:cNvPr id="4" name="Picture 2" descr="The Facts, Stats, and Impacts of Diabetes | CDC"/>
          <p:cNvPicPr>
            <a:picLocks noChangeAspect="1" noChangeArrowheads="1"/>
          </p:cNvPicPr>
          <p:nvPr/>
        </p:nvPicPr>
        <p:blipFill rotWithShape="1">
          <a:blip r:embed="rId2">
            <a:extLst>
              <a:ext uri="{28A0092B-C50C-407E-A947-70E740481C1C}">
                <a14:useLocalDpi xmlns:a14="http://schemas.microsoft.com/office/drawing/2010/main" val="0"/>
              </a:ext>
            </a:extLst>
          </a:blip>
          <a:srcRect r="46565"/>
          <a:stretch/>
        </p:blipFill>
        <p:spPr bwMode="auto">
          <a:xfrm>
            <a:off x="4094220" y="3315869"/>
            <a:ext cx="2730712" cy="327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4494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T2D is linked with the phenomenon of glucotoxicity</a:t>
            </a:r>
          </a:p>
        </p:txBody>
      </p:sp>
      <p:sp>
        <p:nvSpPr>
          <p:cNvPr id="3" name="Content Placeholder 2"/>
          <p:cNvSpPr>
            <a:spLocks noGrp="1"/>
          </p:cNvSpPr>
          <p:nvPr>
            <p:ph idx="1"/>
          </p:nvPr>
        </p:nvSpPr>
        <p:spPr/>
        <p:txBody>
          <a:bodyPr>
            <a:normAutofit/>
          </a:bodyPr>
          <a:lstStyle/>
          <a:p>
            <a:r>
              <a:rPr lang="en-US" sz="2400" dirty="0"/>
              <a:t>Glucose at high levels kills beta cells</a:t>
            </a:r>
          </a:p>
        </p:txBody>
      </p:sp>
      <p:pic>
        <p:nvPicPr>
          <p:cNvPr id="17" name="Picture 16"/>
          <p:cNvPicPr>
            <a:picLocks noChangeAspect="1"/>
          </p:cNvPicPr>
          <p:nvPr/>
        </p:nvPicPr>
        <p:blipFill>
          <a:blip r:embed="rId2">
            <a:clrChange>
              <a:clrFrom>
                <a:srgbClr val="FFFFFF"/>
              </a:clrFrom>
              <a:clrTo>
                <a:srgbClr val="FFFFFF">
                  <a:alpha val="0"/>
                </a:srgbClr>
              </a:clrTo>
            </a:clrChange>
          </a:blip>
          <a:stretch>
            <a:fillRect/>
          </a:stretch>
        </p:blipFill>
        <p:spPr>
          <a:xfrm>
            <a:off x="6594176" y="3041605"/>
            <a:ext cx="4648200" cy="2647950"/>
          </a:xfrm>
          <a:prstGeom prst="rect">
            <a:avLst/>
          </a:prstGeom>
        </p:spPr>
      </p:pic>
    </p:spTree>
    <p:extLst>
      <p:ext uri="{BB962C8B-B14F-4D97-AF65-F5344CB8AC3E}">
        <p14:creationId xmlns:p14="http://schemas.microsoft.com/office/powerpoint/2010/main" val="4294286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6594176" y="3041605"/>
            <a:ext cx="4648200" cy="2647950"/>
          </a:xfrm>
          <a:prstGeom prst="rect">
            <a:avLst/>
          </a:prstGeom>
        </p:spPr>
      </p:pic>
      <p:sp>
        <p:nvSpPr>
          <p:cNvPr id="2" name="Title 1"/>
          <p:cNvSpPr>
            <a:spLocks noGrp="1"/>
          </p:cNvSpPr>
          <p:nvPr>
            <p:ph type="title"/>
          </p:nvPr>
        </p:nvSpPr>
        <p:spPr/>
        <p:txBody>
          <a:bodyPr>
            <a:normAutofit/>
          </a:bodyPr>
          <a:lstStyle/>
          <a:p>
            <a:r>
              <a:rPr lang="en-US" sz="3600" dirty="0"/>
              <a:t>T2D is linked with the phenomenon of glucotoxicity</a:t>
            </a:r>
          </a:p>
        </p:txBody>
      </p:sp>
      <p:sp>
        <p:nvSpPr>
          <p:cNvPr id="3" name="Content Placeholder 2"/>
          <p:cNvSpPr>
            <a:spLocks noGrp="1"/>
          </p:cNvSpPr>
          <p:nvPr>
            <p:ph idx="1"/>
          </p:nvPr>
        </p:nvSpPr>
        <p:spPr/>
        <p:txBody>
          <a:bodyPr>
            <a:normAutofit/>
          </a:bodyPr>
          <a:lstStyle/>
          <a:p>
            <a:r>
              <a:rPr lang="en-US" sz="2400" dirty="0"/>
              <a:t>Glucose at high levels kills beta cells</a:t>
            </a:r>
          </a:p>
        </p:txBody>
      </p:sp>
      <p:grpSp>
        <p:nvGrpSpPr>
          <p:cNvPr id="12" name="Group 11"/>
          <p:cNvGrpSpPr/>
          <p:nvPr/>
        </p:nvGrpSpPr>
        <p:grpSpPr>
          <a:xfrm>
            <a:off x="9156940" y="3330410"/>
            <a:ext cx="1589535" cy="2114167"/>
            <a:chOff x="7594840" y="3035135"/>
            <a:chExt cx="1589535" cy="2114167"/>
          </a:xfrm>
        </p:grpSpPr>
        <p:sp>
          <p:nvSpPr>
            <p:cNvPr id="11" name="Rectangle 10"/>
            <p:cNvSpPr/>
            <p:nvPr/>
          </p:nvSpPr>
          <p:spPr>
            <a:xfrm>
              <a:off x="7614368" y="5061647"/>
              <a:ext cx="1570007" cy="8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7594840" y="3035135"/>
              <a:ext cx="1423358" cy="207034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5" name="Picture 4"/>
          <p:cNvPicPr>
            <a:picLocks noChangeAspect="1"/>
          </p:cNvPicPr>
          <p:nvPr/>
        </p:nvPicPr>
        <p:blipFill>
          <a:blip r:embed="rId3"/>
          <a:stretch>
            <a:fillRect/>
          </a:stretch>
        </p:blipFill>
        <p:spPr>
          <a:xfrm>
            <a:off x="1506915" y="2914650"/>
            <a:ext cx="3384998" cy="3162300"/>
          </a:xfrm>
          <a:prstGeom prst="rect">
            <a:avLst/>
          </a:prstGeom>
        </p:spPr>
      </p:pic>
      <p:sp>
        <p:nvSpPr>
          <p:cNvPr id="6" name="Rectangle 5"/>
          <p:cNvSpPr/>
          <p:nvPr/>
        </p:nvSpPr>
        <p:spPr>
          <a:xfrm>
            <a:off x="1085850" y="5781675"/>
            <a:ext cx="1076325" cy="395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2610" y="5979319"/>
            <a:ext cx="2042803" cy="369332"/>
          </a:xfrm>
          <a:prstGeom prst="rect">
            <a:avLst/>
          </a:prstGeom>
        </p:spPr>
        <p:txBody>
          <a:bodyPr wrap="none">
            <a:spAutoFit/>
          </a:bodyPr>
          <a:lstStyle/>
          <a:p>
            <a:r>
              <a:rPr lang="en-US" dirty="0" err="1"/>
              <a:t>Efanova</a:t>
            </a:r>
            <a:r>
              <a:rPr lang="en-US" dirty="0"/>
              <a:t> et al (1998)</a:t>
            </a:r>
          </a:p>
        </p:txBody>
      </p:sp>
    </p:spTree>
    <p:extLst>
      <p:ext uri="{BB962C8B-B14F-4D97-AF65-F5344CB8AC3E}">
        <p14:creationId xmlns:p14="http://schemas.microsoft.com/office/powerpoint/2010/main" val="25642536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Glucotoxicity is dangerous because it adds an unstable fixed point</a:t>
            </a:r>
          </a:p>
        </p:txBody>
      </p:sp>
      <p:pic>
        <p:nvPicPr>
          <p:cNvPr id="8" name="Picture 7"/>
          <p:cNvPicPr>
            <a:picLocks noChangeAspect="1"/>
          </p:cNvPicPr>
          <p:nvPr/>
        </p:nvPicPr>
        <p:blipFill>
          <a:blip r:embed="rId2"/>
          <a:stretch>
            <a:fillRect/>
          </a:stretch>
        </p:blipFill>
        <p:spPr>
          <a:xfrm>
            <a:off x="3105150" y="2406090"/>
            <a:ext cx="5657850" cy="3732772"/>
          </a:xfrm>
          <a:prstGeom prst="rect">
            <a:avLst/>
          </a:prstGeom>
        </p:spPr>
      </p:pic>
      <p:sp>
        <p:nvSpPr>
          <p:cNvPr id="9" name="Rectangle 8"/>
          <p:cNvSpPr/>
          <p:nvPr/>
        </p:nvSpPr>
        <p:spPr>
          <a:xfrm>
            <a:off x="3267075" y="5886450"/>
            <a:ext cx="1924050"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4083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This rate plot can explain several risk factors for T2D</a:t>
            </a:r>
          </a:p>
        </p:txBody>
      </p:sp>
      <p:sp>
        <p:nvSpPr>
          <p:cNvPr id="3" name="Content Placeholder 2"/>
          <p:cNvSpPr>
            <a:spLocks noGrp="1"/>
          </p:cNvSpPr>
          <p:nvPr>
            <p:ph idx="1"/>
          </p:nvPr>
        </p:nvSpPr>
        <p:spPr/>
        <p:txBody>
          <a:bodyPr>
            <a:normAutofit/>
          </a:bodyPr>
          <a:lstStyle/>
          <a:p>
            <a:r>
              <a:rPr lang="en-US" sz="2400" dirty="0"/>
              <a:t>The first risk factor is a diet high in fat and sugars.</a:t>
            </a:r>
          </a:p>
          <a:p>
            <a:pPr marL="0" indent="0">
              <a:buNone/>
            </a:pPr>
            <a:r>
              <a:rPr lang="en-US" sz="2000" dirty="0"/>
              <a:t>In fact, type-2 diabetes is largely curable if addressed at early stages, by changing diet and exercising. This can bring average glucose G back into the stable region even if the unstable fixed point was crossed.</a:t>
            </a:r>
          </a:p>
          <a:p>
            <a:pPr marL="0" indent="0">
              <a:buNone/>
            </a:pPr>
            <a:endParaRPr lang="en-US" sz="2000" dirty="0"/>
          </a:p>
          <a:p>
            <a:r>
              <a:rPr lang="en-US" sz="2400" dirty="0"/>
              <a:t>The second major risk factor is aging. </a:t>
            </a:r>
            <a:endParaRPr lang="en-US" sz="1600" dirty="0"/>
          </a:p>
        </p:txBody>
      </p:sp>
      <p:pic>
        <p:nvPicPr>
          <p:cNvPr id="4" name="Picture 3"/>
          <p:cNvPicPr>
            <a:picLocks noChangeAspect="1"/>
          </p:cNvPicPr>
          <p:nvPr/>
        </p:nvPicPr>
        <p:blipFill>
          <a:blip r:embed="rId2"/>
          <a:stretch>
            <a:fillRect/>
          </a:stretch>
        </p:blipFill>
        <p:spPr>
          <a:xfrm>
            <a:off x="7304986" y="3143250"/>
            <a:ext cx="4116178" cy="2715652"/>
          </a:xfrm>
          <a:prstGeom prst="rect">
            <a:avLst/>
          </a:prstGeom>
        </p:spPr>
      </p:pic>
      <p:sp>
        <p:nvSpPr>
          <p:cNvPr id="5" name="Rectangle 4"/>
          <p:cNvSpPr/>
          <p:nvPr/>
        </p:nvSpPr>
        <p:spPr>
          <a:xfrm>
            <a:off x="7304986" y="5619751"/>
            <a:ext cx="1924050"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7815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1100" y="1843088"/>
            <a:ext cx="10515600" cy="4351338"/>
          </a:xfrm>
        </p:spPr>
        <p:txBody>
          <a:bodyPr/>
          <a:lstStyle/>
          <a:p>
            <a:r>
              <a:rPr lang="en-US" sz="2400" dirty="0"/>
              <a:t>Draw rate plot diagram for glucose regulation of beta-cell with glucotoxicity</a:t>
            </a:r>
          </a:p>
          <a:p>
            <a:r>
              <a:rPr lang="en-US" sz="2400" dirty="0"/>
              <a:t>What happens when we age and proliferation decrease?</a:t>
            </a:r>
          </a:p>
          <a:p>
            <a:r>
              <a:rPr lang="en-US" sz="2400" dirty="0"/>
              <a:t>What happens in type-1 diabetes where immune-cells are killing beta-cells?</a:t>
            </a:r>
          </a:p>
          <a:p>
            <a:r>
              <a:rPr lang="en-US" sz="2400" dirty="0"/>
              <a:t>What is the main feature that provides tight regulation of glucose around 5mM?</a:t>
            </a:r>
          </a:p>
          <a:p>
            <a:endParaRPr lang="en-US" sz="2400" dirty="0"/>
          </a:p>
          <a:p>
            <a:endParaRPr lang="en-US" sz="2400" dirty="0"/>
          </a:p>
        </p:txBody>
      </p:sp>
      <p:sp>
        <p:nvSpPr>
          <p:cNvPr id="4"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3a - whiteboard</a:t>
            </a:r>
          </a:p>
        </p:txBody>
      </p:sp>
    </p:spTree>
    <p:extLst>
      <p:ext uri="{BB962C8B-B14F-4D97-AF65-F5344CB8AC3E}">
        <p14:creationId xmlns:p14="http://schemas.microsoft.com/office/powerpoint/2010/main" val="3011238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control of blood glucose is achieved due to a feedback circuit involving the hormone insulin</a:t>
            </a:r>
          </a:p>
        </p:txBody>
      </p:sp>
      <p:sp>
        <p:nvSpPr>
          <p:cNvPr id="3" name="Content Placeholder 2"/>
          <p:cNvSpPr>
            <a:spLocks noGrp="1"/>
          </p:cNvSpPr>
          <p:nvPr>
            <p:ph idx="1"/>
          </p:nvPr>
        </p:nvSpPr>
        <p:spPr>
          <a:xfrm>
            <a:off x="838200" y="2142066"/>
            <a:ext cx="6350000" cy="4351338"/>
          </a:xfrm>
        </p:spPr>
        <p:txBody>
          <a:bodyPr>
            <a:normAutofit/>
          </a:bodyPr>
          <a:lstStyle/>
          <a:p>
            <a:r>
              <a:rPr lang="en-US" sz="2400" dirty="0"/>
              <a:t>Beta-cells sense glucose, and the more glucose around, the more insulin they secrete.</a:t>
            </a:r>
          </a:p>
          <a:p>
            <a:r>
              <a:rPr lang="en-US" sz="2400" dirty="0"/>
              <a:t>Insulin induces cells in the muscle and fat to take up glucose, and so blood glucose levels drop.</a:t>
            </a:r>
          </a:p>
          <a:p>
            <a:r>
              <a:rPr lang="en-US" sz="2400" dirty="0"/>
              <a:t>This is a negative feedback loop: more glucose, more insulin, and thus less glucose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399867" y="2142066"/>
            <a:ext cx="4241800" cy="3247816"/>
          </a:xfrm>
          <a:prstGeom prst="rect">
            <a:avLst/>
          </a:prstGeom>
        </p:spPr>
      </p:pic>
    </p:spTree>
    <p:extLst>
      <p:ext uri="{BB962C8B-B14F-4D97-AF65-F5344CB8AC3E}">
        <p14:creationId xmlns:p14="http://schemas.microsoft.com/office/powerpoint/2010/main" val="656883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A7BD-5A31-1E22-0CDD-494766DC617B}"/>
              </a:ext>
            </a:extLst>
          </p:cNvPr>
          <p:cNvSpPr>
            <a:spLocks noGrp="1"/>
          </p:cNvSpPr>
          <p:nvPr>
            <p:ph type="title"/>
          </p:nvPr>
        </p:nvSpPr>
        <p:spPr/>
        <p:txBody>
          <a:bodyPr/>
          <a:lstStyle/>
          <a:p>
            <a:r>
              <a:rPr lang="en-US" b="1" dirty="0"/>
              <a:t>Summery using the BG phase portrait</a:t>
            </a:r>
            <a:endParaRPr lang="en-US" dirty="0"/>
          </a:p>
        </p:txBody>
      </p:sp>
    </p:spTree>
    <p:extLst>
      <p:ext uri="{BB962C8B-B14F-4D97-AF65-F5344CB8AC3E}">
        <p14:creationId xmlns:p14="http://schemas.microsoft.com/office/powerpoint/2010/main" val="34014350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glucotoxicity occur?</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862164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glucotoxicity occur?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3200" dirty="0"/>
                  <a:t>Much is known about </a:t>
                </a:r>
                <a14:m>
                  <m:oMath xmlns:m="http://schemas.openxmlformats.org/officeDocument/2006/math">
                    <m:r>
                      <a:rPr lang="en-US" sz="3200" b="1" i="1" dirty="0" smtClean="0">
                        <a:latin typeface="Cambria Math" panose="02040503050406030204" pitchFamily="18" charset="0"/>
                      </a:rPr>
                      <m:t>𝒉𝒐𝒘</m:t>
                    </m:r>
                  </m:oMath>
                </a14:m>
                <a:r>
                  <a:rPr lang="en-US" sz="3200" dirty="0"/>
                  <a:t> it occurs (which is different from </a:t>
                </a:r>
                <a14:m>
                  <m:oMath xmlns:m="http://schemas.openxmlformats.org/officeDocument/2006/math">
                    <m:r>
                      <a:rPr lang="en-US" sz="3200" b="1" i="1" dirty="0" smtClean="0">
                        <a:latin typeface="Cambria Math" panose="02040503050406030204" pitchFamily="18" charset="0"/>
                      </a:rPr>
                      <m:t>𝒘𝒉𝒚</m:t>
                    </m:r>
                  </m:oMath>
                </a14:m>
                <a:r>
                  <a:rPr lang="en-US" sz="3200" b="1" dirty="0"/>
                  <a:t> </a:t>
                </a:r>
                <a:r>
                  <a:rPr lang="en-US" sz="3200" dirty="0"/>
                  <a:t>it occurs</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801" r="-464"/>
                </a:stretch>
              </a:blipFill>
            </p:spPr>
            <p:txBody>
              <a:bodyPr/>
              <a:lstStyle/>
              <a:p>
                <a:r>
                  <a:rPr lang="en-US">
                    <a:noFill/>
                  </a:rPr>
                  <a:t> </a:t>
                </a:r>
              </a:p>
            </p:txBody>
          </p:sp>
        </mc:Fallback>
      </mc:AlternateContent>
    </p:spTree>
    <p:extLst>
      <p:ext uri="{BB962C8B-B14F-4D97-AF65-F5344CB8AC3E}">
        <p14:creationId xmlns:p14="http://schemas.microsoft.com/office/powerpoint/2010/main" val="33188496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glucotoxicity occur?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3200" dirty="0"/>
                  <a:t>Much is known about </a:t>
                </a:r>
                <a14:m>
                  <m:oMath xmlns:m="http://schemas.openxmlformats.org/officeDocument/2006/math">
                    <m:r>
                      <a:rPr lang="en-US" sz="3200" b="1" i="1" dirty="0" smtClean="0">
                        <a:latin typeface="Cambria Math" panose="02040503050406030204" pitchFamily="18" charset="0"/>
                      </a:rPr>
                      <m:t>𝒉𝒐𝒘</m:t>
                    </m:r>
                  </m:oMath>
                </a14:m>
                <a:r>
                  <a:rPr lang="en-US" sz="3200" dirty="0"/>
                  <a:t> it occurs (which is different from </a:t>
                </a:r>
                <a14:m>
                  <m:oMath xmlns:m="http://schemas.openxmlformats.org/officeDocument/2006/math">
                    <m:r>
                      <a:rPr lang="en-US" sz="3200" b="1" i="1" dirty="0" smtClean="0">
                        <a:latin typeface="Cambria Math" panose="02040503050406030204" pitchFamily="18" charset="0"/>
                      </a:rPr>
                      <m:t>𝒘𝒉𝒚</m:t>
                    </m:r>
                  </m:oMath>
                </a14:m>
                <a:r>
                  <a:rPr lang="en-US" sz="3200" b="1" dirty="0"/>
                  <a:t> </a:t>
                </a:r>
                <a:r>
                  <a:rPr lang="en-US" sz="3200" dirty="0"/>
                  <a:t>it occurs</a:t>
                </a:r>
              </a:p>
              <a:p>
                <a:r>
                  <a:rPr lang="en-US" sz="1800" dirty="0"/>
                  <a:t>Glucotoxicity is caused by programmed cell death.</a:t>
                </a:r>
              </a:p>
              <a:p>
                <a:r>
                  <a:rPr lang="en-US" sz="1800" dirty="0"/>
                  <a:t>A contributing factor is reactive oxygen species (ROS) generated by the accelerated glycolysis in beta cells presented with high glucose.</a:t>
                </a:r>
              </a:p>
              <a:p>
                <a:r>
                  <a:rPr lang="en-US" sz="1800" dirty="0"/>
                  <a:t>ROS causes extensive cell damage, and beta-cell removal.</a:t>
                </a:r>
              </a:p>
              <a:p>
                <a:r>
                  <a:rPr lang="en-US" sz="1800" dirty="0"/>
                  <a:t>Beta cells are among the cells most sensitive to ROS, they seem designed to die at high glucose.</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801" r="-464"/>
                </a:stretch>
              </a:blipFill>
            </p:spPr>
            <p:txBody>
              <a:bodyPr/>
              <a:lstStyle/>
              <a:p>
                <a:r>
                  <a:rPr lang="en-US">
                    <a:noFill/>
                  </a:rPr>
                  <a:t> </a:t>
                </a:r>
              </a:p>
            </p:txBody>
          </p:sp>
        </mc:Fallback>
      </mc:AlternateContent>
    </p:spTree>
    <p:extLst>
      <p:ext uri="{BB962C8B-B14F-4D97-AF65-F5344CB8AC3E}">
        <p14:creationId xmlns:p14="http://schemas.microsoft.com/office/powerpoint/2010/main" val="19309637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glucotoxicity occur?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3200" dirty="0"/>
                  <a:t>Much is known about </a:t>
                </a:r>
                <a14:m>
                  <m:oMath xmlns:m="http://schemas.openxmlformats.org/officeDocument/2006/math">
                    <m:r>
                      <a:rPr lang="en-US" sz="3200" b="1" i="1" dirty="0" smtClean="0">
                        <a:latin typeface="Cambria Math" panose="02040503050406030204" pitchFamily="18" charset="0"/>
                      </a:rPr>
                      <m:t>𝒉𝒐𝒘</m:t>
                    </m:r>
                  </m:oMath>
                </a14:m>
                <a:r>
                  <a:rPr lang="en-US" sz="3200" dirty="0"/>
                  <a:t> it occurs (which is different from </a:t>
                </a:r>
                <a14:m>
                  <m:oMath xmlns:m="http://schemas.openxmlformats.org/officeDocument/2006/math">
                    <m:r>
                      <a:rPr lang="en-US" sz="3200" b="1" i="1" dirty="0" smtClean="0">
                        <a:latin typeface="Cambria Math" panose="02040503050406030204" pitchFamily="18" charset="0"/>
                      </a:rPr>
                      <m:t>𝒘𝒉𝒚</m:t>
                    </m:r>
                  </m:oMath>
                </a14:m>
                <a:r>
                  <a:rPr lang="en-US" sz="3200" b="1" dirty="0"/>
                  <a:t> </a:t>
                </a:r>
                <a:r>
                  <a:rPr lang="en-US" sz="3200" dirty="0"/>
                  <a:t>it occurs</a:t>
                </a:r>
              </a:p>
              <a:p>
                <a:r>
                  <a:rPr lang="en-US" sz="1800" dirty="0"/>
                  <a:t>Glucotoxicity is caused by programmed cell death.</a:t>
                </a:r>
              </a:p>
              <a:p>
                <a:r>
                  <a:rPr lang="en-US" sz="1800" dirty="0"/>
                  <a:t>A contributing factor is reactive oxygen species (ROS) generated by the accelerated glycolysis in beta cells presented with high glucose.</a:t>
                </a:r>
              </a:p>
              <a:p>
                <a:r>
                  <a:rPr lang="en-US" sz="1800" dirty="0"/>
                  <a:t>ROS causes extensive cell damage, and beta-cell removal.</a:t>
                </a:r>
              </a:p>
              <a:p>
                <a:r>
                  <a:rPr lang="en-US" sz="1800" dirty="0"/>
                  <a:t>Beta cells are among the cells most sensitive to ROS, they seem designed to die at high glucose.</a:t>
                </a:r>
              </a:p>
              <a:p>
                <a:pPr marL="0" indent="0">
                  <a:buNone/>
                </a:pPr>
                <a:endParaRPr lang="en-US" sz="1800" dirty="0"/>
              </a:p>
              <a:p>
                <a:pPr marL="0" indent="0" algn="ctr">
                  <a:buNone/>
                </a:pPr>
                <a:r>
                  <a:rPr lang="en-US" sz="2400" b="1" i="1" dirty="0"/>
                  <a:t>Thus, it is intriguing to find a functional explanation for glucotoxicity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801" r="-464"/>
                </a:stretch>
              </a:blipFill>
            </p:spPr>
            <p:txBody>
              <a:bodyPr/>
              <a:lstStyle/>
              <a:p>
                <a:r>
                  <a:rPr lang="en-US">
                    <a:noFill/>
                  </a:rPr>
                  <a:t> </a:t>
                </a:r>
              </a:p>
            </p:txBody>
          </p:sp>
        </mc:Fallback>
      </mc:AlternateContent>
      <p:sp>
        <p:nvSpPr>
          <p:cNvPr id="4" name="Rectangle 3"/>
          <p:cNvSpPr/>
          <p:nvPr/>
        </p:nvSpPr>
        <p:spPr>
          <a:xfrm>
            <a:off x="2933700" y="5665569"/>
            <a:ext cx="6096000" cy="646331"/>
          </a:xfrm>
          <a:prstGeom prst="rect">
            <a:avLst/>
          </a:prstGeom>
        </p:spPr>
        <p:txBody>
          <a:bodyPr>
            <a:spAutoFit/>
          </a:bodyPr>
          <a:lstStyle/>
          <a:p>
            <a:pPr algn="ctr"/>
            <a:r>
              <a:rPr lang="en-US" dirty="0"/>
              <a:t>Mainstream views are that glucotoxicity is a mistake, exposed perhaps only recently due to our lifestyle and longevity.</a:t>
            </a:r>
          </a:p>
        </p:txBody>
      </p:sp>
    </p:spTree>
    <p:extLst>
      <p:ext uri="{BB962C8B-B14F-4D97-AF65-F5344CB8AC3E}">
        <p14:creationId xmlns:p14="http://schemas.microsoft.com/office/powerpoint/2010/main" val="8876961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We take the point of view that such processes have an important physiological role</a:t>
            </a:r>
          </a:p>
        </p:txBody>
      </p:sp>
      <p:sp>
        <p:nvSpPr>
          <p:cNvPr id="3" name="Content Placeholder 2"/>
          <p:cNvSpPr>
            <a:spLocks noGrp="1"/>
          </p:cNvSpPr>
          <p:nvPr>
            <p:ph idx="1"/>
          </p:nvPr>
        </p:nvSpPr>
        <p:spPr/>
        <p:txBody>
          <a:bodyPr/>
          <a:lstStyle/>
          <a:p>
            <a:pPr marL="0" indent="0" algn="ctr">
              <a:buNone/>
            </a:pPr>
            <a:endParaRPr lang="en-US" dirty="0"/>
          </a:p>
          <a:p>
            <a:pPr marL="0" indent="0">
              <a:buNone/>
            </a:pPr>
            <a:r>
              <a:rPr lang="en-US" dirty="0"/>
              <a:t>From this perspective, glucotoxicity is important, preventing problems in the young.</a:t>
            </a:r>
          </a:p>
          <a:p>
            <a:pPr marL="0" indent="0" algn="ctr">
              <a:buNone/>
            </a:pPr>
            <a:endParaRPr lang="en-US" dirty="0"/>
          </a:p>
          <a:p>
            <a:pPr marL="0" indent="0" algn="ctr">
              <a:buNone/>
            </a:pPr>
            <a:r>
              <a:rPr lang="en-US" b="1" i="1" dirty="0"/>
              <a:t>The benefit outweighs the cost of diseases in the old</a:t>
            </a:r>
          </a:p>
        </p:txBody>
      </p:sp>
    </p:spTree>
    <p:extLst>
      <p:ext uri="{BB962C8B-B14F-4D97-AF65-F5344CB8AC3E}">
        <p14:creationId xmlns:p14="http://schemas.microsoft.com/office/powerpoint/2010/main" val="15758944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We provide an explanation for glucotoxicity by considering a fundamental fragility of tissue-level feedback circuits</a:t>
            </a:r>
          </a:p>
        </p:txBody>
      </p:sp>
      <p:sp>
        <p:nvSpPr>
          <p:cNvPr id="3" name="Content Placeholder 2"/>
          <p:cNvSpPr>
            <a:spLocks noGrp="1"/>
          </p:cNvSpPr>
          <p:nvPr>
            <p:ph idx="1"/>
          </p:nvPr>
        </p:nvSpPr>
        <p:spPr/>
        <p:txBody>
          <a:bodyPr>
            <a:normAutofit/>
          </a:bodyPr>
          <a:lstStyle/>
          <a:p>
            <a:pPr marL="0" indent="0">
              <a:buNone/>
            </a:pPr>
            <a:r>
              <a:rPr lang="en-US" sz="2400" dirty="0"/>
              <a:t>This fragility is to take-over by mutant cells that misread the input signal:</a:t>
            </a:r>
          </a:p>
          <a:p>
            <a:r>
              <a:rPr lang="en-US" sz="2000" dirty="0"/>
              <a:t>Mutant cells arise when dividing cells make errors in DNA replication, leading to mutations</a:t>
            </a:r>
          </a:p>
          <a:p>
            <a:r>
              <a:rPr lang="en-US" sz="2000" dirty="0"/>
              <a:t>Rarely but surely, given the huge number of cell divisions in a lifetime, a mutation will arise that affects the way that the cell reads the input signal</a:t>
            </a:r>
            <a:r>
              <a:rPr lang="en-US" sz="2400" dirty="0"/>
              <a:t>.</a:t>
            </a:r>
          </a:p>
          <a:p>
            <a:pPr marL="0" indent="0">
              <a:buNone/>
            </a:pPr>
            <a:endParaRPr lang="en-US" dirty="0"/>
          </a:p>
        </p:txBody>
      </p:sp>
      <p:sp>
        <p:nvSpPr>
          <p:cNvPr id="4" name="Rectangle 3"/>
          <p:cNvSpPr/>
          <p:nvPr/>
        </p:nvSpPr>
        <p:spPr>
          <a:xfrm>
            <a:off x="9648185" y="5963484"/>
            <a:ext cx="2134880" cy="369332"/>
          </a:xfrm>
          <a:prstGeom prst="rect">
            <a:avLst/>
          </a:prstGeom>
        </p:spPr>
        <p:txBody>
          <a:bodyPr wrap="none">
            <a:spAutoFit/>
          </a:bodyPr>
          <a:lstStyle/>
          <a:p>
            <a:r>
              <a:rPr lang="en-US" dirty="0"/>
              <a:t>Karin and Alon, 2017</a:t>
            </a:r>
          </a:p>
        </p:txBody>
      </p:sp>
    </p:spTree>
    <p:extLst>
      <p:ext uri="{BB962C8B-B14F-4D97-AF65-F5344CB8AC3E}">
        <p14:creationId xmlns:p14="http://schemas.microsoft.com/office/powerpoint/2010/main" val="13446138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We provide an explanation for glucotoxicity by considering a fundamental fragility of tissue-level feedback circuits</a:t>
            </a:r>
          </a:p>
        </p:txBody>
      </p:sp>
      <p:sp>
        <p:nvSpPr>
          <p:cNvPr id="3" name="Content Placeholder 2"/>
          <p:cNvSpPr>
            <a:spLocks noGrp="1"/>
          </p:cNvSpPr>
          <p:nvPr>
            <p:ph idx="1"/>
          </p:nvPr>
        </p:nvSpPr>
        <p:spPr/>
        <p:txBody>
          <a:bodyPr>
            <a:normAutofit/>
          </a:bodyPr>
          <a:lstStyle/>
          <a:p>
            <a:pPr marL="0" indent="0">
              <a:buNone/>
            </a:pPr>
            <a:r>
              <a:rPr lang="en-US" sz="2400" dirty="0"/>
              <a:t>This fragility is to take-over by mutant cells that misread the input signal:</a:t>
            </a:r>
          </a:p>
          <a:p>
            <a:r>
              <a:rPr lang="en-US" sz="2000" dirty="0"/>
              <a:t>Mutant cells arise when dividing cells make errors in DNA replication, leading to mutations</a:t>
            </a:r>
          </a:p>
          <a:p>
            <a:r>
              <a:rPr lang="en-US" sz="2000" dirty="0"/>
              <a:t>Rarely but surely, given the huge number of cell divisions in a lifetime, a mutation will arise that affects the way that the cell reads the input signal</a:t>
            </a:r>
            <a:r>
              <a:rPr lang="en-US" sz="2400" dirty="0"/>
              <a:t>.</a:t>
            </a:r>
          </a:p>
          <a:p>
            <a:pPr marL="0" indent="0">
              <a:buNone/>
            </a:pPr>
            <a:endParaRPr lang="en-US" dirty="0"/>
          </a:p>
          <a:p>
            <a:pPr marL="0" indent="0" algn="ctr">
              <a:buNone/>
            </a:pPr>
            <a:r>
              <a:rPr lang="en-US" dirty="0"/>
              <a:t>Let’s examine such a mutation in beta cells. </a:t>
            </a:r>
            <a:endParaRPr lang="en-US" sz="2400" dirty="0"/>
          </a:p>
        </p:txBody>
      </p:sp>
      <p:sp>
        <p:nvSpPr>
          <p:cNvPr id="4" name="Rectangle 3"/>
          <p:cNvSpPr/>
          <p:nvPr/>
        </p:nvSpPr>
        <p:spPr>
          <a:xfrm>
            <a:off x="9648185" y="5963484"/>
            <a:ext cx="2134880" cy="369332"/>
          </a:xfrm>
          <a:prstGeom prst="rect">
            <a:avLst/>
          </a:prstGeom>
        </p:spPr>
        <p:txBody>
          <a:bodyPr wrap="none">
            <a:spAutoFit/>
          </a:bodyPr>
          <a:lstStyle/>
          <a:p>
            <a:r>
              <a:rPr lang="en-US" dirty="0"/>
              <a:t>Karin and Alon, 2017</a:t>
            </a:r>
          </a:p>
        </p:txBody>
      </p:sp>
    </p:spTree>
    <p:extLst>
      <p:ext uri="{BB962C8B-B14F-4D97-AF65-F5344CB8AC3E}">
        <p14:creationId xmlns:p14="http://schemas.microsoft.com/office/powerpoint/2010/main" val="20025371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Mutations can affect the way that beta-cells sense glucose</a:t>
            </a:r>
          </a:p>
        </p:txBody>
      </p:sp>
      <p:sp>
        <p:nvSpPr>
          <p:cNvPr id="3" name="Content Placeholder 2"/>
          <p:cNvSpPr>
            <a:spLocks noGrp="1"/>
          </p:cNvSpPr>
          <p:nvPr>
            <p:ph idx="1"/>
          </p:nvPr>
        </p:nvSpPr>
        <p:spPr>
          <a:xfrm>
            <a:off x="838201" y="1825625"/>
            <a:ext cx="10515600" cy="4351338"/>
          </a:xfrm>
        </p:spPr>
        <p:txBody>
          <a:bodyPr>
            <a:normAutofit/>
          </a:bodyPr>
          <a:lstStyle/>
          <a:p>
            <a:pPr marL="0" indent="0">
              <a:buNone/>
            </a:pPr>
            <a:r>
              <a:rPr lang="en-US" sz="1800" dirty="0"/>
              <a:t>Beta cells sense glucose by breaking it down in a process called glycolysis, leading to ATP production, which activates insulin release through a cascade of events.</a:t>
            </a:r>
          </a:p>
          <a:p>
            <a:pPr marL="0" indent="0">
              <a:buNone/>
            </a:pPr>
            <a:r>
              <a:rPr lang="en-US" sz="1800" dirty="0"/>
              <a:t>The first step in glycolysis is to modify glucose chemically. This is done by the enzyme </a:t>
            </a:r>
            <a:r>
              <a:rPr lang="en-US" sz="1800" dirty="0" err="1"/>
              <a:t>glucokinase</a:t>
            </a:r>
            <a:r>
              <a:rPr lang="en-US" sz="1800" dirty="0"/>
              <a:t>. </a:t>
            </a:r>
          </a:p>
        </p:txBody>
      </p:sp>
    </p:spTree>
    <p:extLst>
      <p:ext uri="{BB962C8B-B14F-4D97-AF65-F5344CB8AC3E}">
        <p14:creationId xmlns:p14="http://schemas.microsoft.com/office/powerpoint/2010/main" val="16684385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Mutations can affect the way that beta-cells sense glucose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5"/>
                <a:ext cx="10515600" cy="4351338"/>
              </a:xfrm>
            </p:spPr>
            <p:txBody>
              <a:bodyPr>
                <a:normAutofit/>
              </a:bodyPr>
              <a:lstStyle/>
              <a:p>
                <a:pPr marL="0" indent="0">
                  <a:buNone/>
                </a:pPr>
                <a:r>
                  <a:rPr lang="en-US" sz="1800" dirty="0"/>
                  <a:t>Beta cells sense glucose by breaking it down in a process called glycolysis, leading to ATP production, which activates insulin release through a cascade of events.</a:t>
                </a:r>
              </a:p>
              <a:p>
                <a:pPr marL="0" indent="0">
                  <a:buNone/>
                </a:pPr>
                <a:r>
                  <a:rPr lang="en-US" sz="1800" dirty="0"/>
                  <a:t>The first step in glycolysis is to modify glucose chemically. This is done by the enzyme </a:t>
                </a:r>
                <a:r>
                  <a:rPr lang="en-US" sz="1800" dirty="0" err="1"/>
                  <a:t>glucokinase</a:t>
                </a:r>
                <a:r>
                  <a:rPr lang="en-US" sz="1800" dirty="0"/>
                  <a:t>. </a:t>
                </a:r>
              </a:p>
              <a:p>
                <a:r>
                  <a:rPr lang="en-US" sz="1800" dirty="0"/>
                  <a:t>Beta cells express a special variant with a halfway-binding constant  </a:t>
                </a:r>
                <a14:m>
                  <m:oMath xmlns:m="http://schemas.openxmlformats.org/officeDocument/2006/math">
                    <m:r>
                      <a:rPr lang="en-US" sz="1800" i="1" dirty="0">
                        <a:latin typeface="Cambria Math" panose="02040503050406030204" pitchFamily="18" charset="0"/>
                      </a:rPr>
                      <m:t>𝐾</m:t>
                    </m:r>
                    <m:r>
                      <a:rPr lang="en-US" sz="1800" i="1" dirty="0">
                        <a:latin typeface="Cambria Math" panose="02040503050406030204" pitchFamily="18" charset="0"/>
                      </a:rPr>
                      <m:t>=</m:t>
                    </m:r>
                    <m:r>
                      <a:rPr lang="en-US" sz="1800" i="1" dirty="0">
                        <a:latin typeface="Cambria Math" panose="02040503050406030204" pitchFamily="18" charset="0"/>
                      </a:rPr>
                      <m:t>8</m:t>
                    </m:r>
                    <m:r>
                      <a:rPr lang="en-US" sz="1800" i="1" dirty="0">
                        <a:latin typeface="Cambria Math" panose="02040503050406030204" pitchFamily="18" charset="0"/>
                      </a:rPr>
                      <m:t> </m:t>
                    </m:r>
                    <m:r>
                      <a:rPr lang="en-US" sz="1800" i="1" dirty="0">
                        <a:latin typeface="Cambria Math" panose="02040503050406030204" pitchFamily="18" charset="0"/>
                      </a:rPr>
                      <m:t>𝑚𝑀</m:t>
                    </m:r>
                  </m:oMath>
                </a14:m>
                <a:r>
                  <a:rPr lang="en-US" sz="1800" dirty="0"/>
                  <a:t>. This half-way point is perfect for sensing the 5mM range of glucose in normal conditions.</a:t>
                </a:r>
              </a:p>
              <a:p>
                <a:pPr marL="0" indent="0">
                  <a:buNone/>
                </a:pP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5"/>
                <a:ext cx="10515600" cy="4351338"/>
              </a:xfrm>
              <a:blipFill>
                <a:blip r:embed="rId3"/>
                <a:stretch>
                  <a:fillRect l="-522" t="-1261"/>
                </a:stretch>
              </a:blipFill>
            </p:spPr>
            <p:txBody>
              <a:bodyPr/>
              <a:lstStyle/>
              <a:p>
                <a:r>
                  <a:rPr lang="en-US">
                    <a:noFill/>
                  </a:rPr>
                  <a:t> </a:t>
                </a:r>
              </a:p>
            </p:txBody>
          </p:sp>
        </mc:Fallback>
      </mc:AlternateContent>
    </p:spTree>
    <p:extLst>
      <p:ext uri="{BB962C8B-B14F-4D97-AF65-F5344CB8AC3E}">
        <p14:creationId xmlns:p14="http://schemas.microsoft.com/office/powerpoint/2010/main" val="1255289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This control breaks in two well-known diseases</a:t>
            </a:r>
          </a:p>
        </p:txBody>
      </p:sp>
      <p:sp>
        <p:nvSpPr>
          <p:cNvPr id="3" name="Content Placeholder 2"/>
          <p:cNvSpPr>
            <a:spLocks noGrp="1"/>
          </p:cNvSpPr>
          <p:nvPr>
            <p:ph idx="1"/>
          </p:nvPr>
        </p:nvSpPr>
        <p:spPr>
          <a:xfrm>
            <a:off x="838200" y="1825625"/>
            <a:ext cx="5521036" cy="4351338"/>
          </a:xfrm>
        </p:spPr>
        <p:txBody>
          <a:bodyPr>
            <a:normAutofit fontScale="92500" lnSpcReduction="10000"/>
          </a:bodyPr>
          <a:lstStyle/>
          <a:p>
            <a:r>
              <a:rPr lang="en-US" dirty="0"/>
              <a:t>In type-1 diabetes (T1D), the immune system attacks beta cells and kills them. As a result, there is no insulin and cells cannot obtain the glucose they need. </a:t>
            </a:r>
          </a:p>
          <a:p>
            <a:endParaRPr lang="en-US" dirty="0"/>
          </a:p>
          <a:p>
            <a:r>
              <a:rPr lang="en-US" dirty="0"/>
              <a:t>In the much more common type-2 diabetes (T2D), beta-cells do not secrete enough insulin to remove glucose effectively. Glucose rises and over the years causes damage to the body. </a:t>
            </a:r>
          </a:p>
          <a:p>
            <a:pPr marL="0" indent="0">
              <a:buNone/>
            </a:pPr>
            <a:endParaRPr lang="en-US" dirty="0"/>
          </a:p>
        </p:txBody>
      </p:sp>
      <p:pic>
        <p:nvPicPr>
          <p:cNvPr id="4098" name="Picture 2" descr="The Facts, Stats, and Impacts of Diabetes | CDC"/>
          <p:cNvPicPr>
            <a:picLocks noChangeAspect="1" noChangeArrowheads="1"/>
          </p:cNvPicPr>
          <p:nvPr/>
        </p:nvPicPr>
        <p:blipFill rotWithShape="1">
          <a:blip r:embed="rId2">
            <a:extLst>
              <a:ext uri="{28A0092B-C50C-407E-A947-70E740481C1C}">
                <a14:useLocalDpi xmlns:a14="http://schemas.microsoft.com/office/drawing/2010/main" val="0"/>
              </a:ext>
            </a:extLst>
          </a:blip>
          <a:srcRect r="46565"/>
          <a:stretch/>
        </p:blipFill>
        <p:spPr bwMode="auto">
          <a:xfrm>
            <a:off x="7668895" y="1825625"/>
            <a:ext cx="3684905"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0670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Mutations can affect the way that beta-cells sense glucose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5"/>
                <a:ext cx="10515600" cy="4351338"/>
              </a:xfrm>
            </p:spPr>
            <p:txBody>
              <a:bodyPr>
                <a:normAutofit/>
              </a:bodyPr>
              <a:lstStyle/>
              <a:p>
                <a:pPr marL="0" indent="0">
                  <a:buNone/>
                </a:pPr>
                <a:r>
                  <a:rPr lang="en-US" sz="1800" dirty="0"/>
                  <a:t>Beta cells sense glucose by breaking it down in a process called glycolysis, leading to ATP production, which activates insulin release through a cascade of events.</a:t>
                </a:r>
              </a:p>
              <a:p>
                <a:pPr marL="0" indent="0">
                  <a:buNone/>
                </a:pPr>
                <a:r>
                  <a:rPr lang="en-US" sz="1800" dirty="0"/>
                  <a:t>The first step in glycolysis is to modify glucose chemically. This is done by the enzyme </a:t>
                </a:r>
                <a:r>
                  <a:rPr lang="en-US" sz="1800" dirty="0" err="1"/>
                  <a:t>glucokinase</a:t>
                </a:r>
                <a:r>
                  <a:rPr lang="en-US" sz="1800" dirty="0"/>
                  <a:t>. </a:t>
                </a:r>
              </a:p>
              <a:p>
                <a:r>
                  <a:rPr lang="en-US" sz="1800" dirty="0"/>
                  <a:t>Beta cells express a special variant with a halfway-binding constant  </a:t>
                </a:r>
                <a14:m>
                  <m:oMath xmlns:m="http://schemas.openxmlformats.org/officeDocument/2006/math">
                    <m:r>
                      <a:rPr lang="en-US" sz="1800" i="1" dirty="0" smtClean="0">
                        <a:latin typeface="Cambria Math" panose="02040503050406030204" pitchFamily="18" charset="0"/>
                      </a:rPr>
                      <m:t>𝐾</m:t>
                    </m:r>
                    <m:r>
                      <a:rPr lang="en-US" sz="1800" i="1" dirty="0" smtClean="0">
                        <a:latin typeface="Cambria Math" panose="02040503050406030204" pitchFamily="18" charset="0"/>
                      </a:rPr>
                      <m:t>=</m:t>
                    </m:r>
                    <m:r>
                      <a:rPr lang="en-US" sz="1800" i="1" dirty="0" smtClean="0">
                        <a:latin typeface="Cambria Math" panose="02040503050406030204" pitchFamily="18" charset="0"/>
                      </a:rPr>
                      <m:t>8</m:t>
                    </m:r>
                    <m:r>
                      <a:rPr lang="en-US" sz="1800" b="0" i="1" dirty="0" smtClean="0">
                        <a:latin typeface="Cambria Math" panose="02040503050406030204" pitchFamily="18" charset="0"/>
                      </a:rPr>
                      <m:t> </m:t>
                    </m:r>
                    <m:r>
                      <a:rPr lang="en-US" sz="1800" i="1" dirty="0" smtClean="0">
                        <a:latin typeface="Cambria Math" panose="02040503050406030204" pitchFamily="18" charset="0"/>
                      </a:rPr>
                      <m:t>𝑚𝑀</m:t>
                    </m:r>
                  </m:oMath>
                </a14:m>
                <a:r>
                  <a:rPr lang="en-US" sz="1800" dirty="0"/>
                  <a:t>. This half-way point is perfect for sensing the 5mM range of glucose in normal conditions.</a:t>
                </a:r>
              </a:p>
              <a:p>
                <a:pPr marL="0" indent="0">
                  <a:buNone/>
                </a:pPr>
                <a:endParaRPr lang="en-US" sz="1800" dirty="0"/>
              </a:p>
              <a:p>
                <a:pPr marL="0" indent="0" algn="ctr">
                  <a:buNone/>
                </a:pPr>
                <a:r>
                  <a:rPr lang="en-US" sz="1800" dirty="0"/>
                  <a:t>Mutations that affect the binding constant of </a:t>
                </a:r>
                <a:r>
                  <a:rPr lang="en-US" sz="1800" dirty="0" err="1"/>
                  <a:t>glucokinase</a:t>
                </a:r>
                <a:r>
                  <a:rPr lang="en-US" sz="1800" dirty="0"/>
                  <a:t>, reducing it, say, by a factor of five, cause the mutant beta-cell to </a:t>
                </a:r>
                <a:r>
                  <a:rPr lang="en-US" sz="1800" dirty="0" err="1"/>
                  <a:t>mis</a:t>
                </a:r>
                <a:r>
                  <a:rPr lang="en-US" sz="1800" dirty="0"/>
                  <a:t>-sense glucose concentration as if it were five times higher than it really is. </a:t>
                </a:r>
              </a:p>
              <a:p>
                <a:pPr marL="0" indent="0" algn="ctr">
                  <a:buNone/>
                </a:pPr>
                <a:r>
                  <a:rPr lang="en-US" sz="2000" b="1" dirty="0"/>
                  <a:t>The mutant beta cells therefore do glycolysis as if there was much more glucose around!!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5"/>
                <a:ext cx="10515600" cy="4351338"/>
              </a:xfrm>
              <a:blipFill>
                <a:blip r:embed="rId3"/>
                <a:stretch>
                  <a:fillRect l="-522" t="-1261" r="-522"/>
                </a:stretch>
              </a:blipFill>
            </p:spPr>
            <p:txBody>
              <a:bodyPr/>
              <a:lstStyle/>
              <a:p>
                <a:r>
                  <a:rPr lang="en-US">
                    <a:noFill/>
                  </a:rPr>
                  <a:t> </a:t>
                </a:r>
              </a:p>
            </p:txBody>
          </p:sp>
        </mc:Fallback>
      </mc:AlternateContent>
    </p:spTree>
    <p:extLst>
      <p:ext uri="{BB962C8B-B14F-4D97-AF65-F5344CB8AC3E}">
        <p14:creationId xmlns:p14="http://schemas.microsoft.com/office/powerpoint/2010/main" val="7752619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1800" dirty="0"/>
                  <a:t>It’s as if the mutant distorts the glucose axis in the rate plots by a factor 5, “thinking” that glucose concentration </a:t>
                </a:r>
                <a14:m>
                  <m:oMath xmlns:m="http://schemas.openxmlformats.org/officeDocument/2006/math">
                    <m:r>
                      <a:rPr lang="en-US" sz="1800" i="1" dirty="0" smtClean="0">
                        <a:latin typeface="Cambria Math" panose="02040503050406030204" pitchFamily="18" charset="0"/>
                      </a:rPr>
                      <m:t>𝐺</m:t>
                    </m:r>
                  </m:oMath>
                </a14:m>
                <a:r>
                  <a:rPr lang="en-US" sz="1800" dirty="0"/>
                  <a:t> is actually </a:t>
                </a:r>
                <a14:m>
                  <m:oMath xmlns:m="http://schemas.openxmlformats.org/officeDocument/2006/math">
                    <m:r>
                      <a:rPr lang="en-US" sz="1800" i="1" dirty="0" smtClean="0">
                        <a:latin typeface="Cambria Math" panose="02040503050406030204" pitchFamily="18" charset="0"/>
                      </a:rPr>
                      <m:t>5</m:t>
                    </m:r>
                    <m:r>
                      <a:rPr lang="en-US" sz="1800" i="1" dirty="0" smtClean="0">
                        <a:latin typeface="Cambria Math" panose="02040503050406030204" pitchFamily="18" charset="0"/>
                      </a:rPr>
                      <m:t>𝐺</m:t>
                    </m:r>
                  </m:oMath>
                </a14:m>
                <a:r>
                  <a:rPr lang="en-US" sz="1800" dirty="0"/>
                  <a:t>.</a:t>
                </a:r>
              </a:p>
              <a:p>
                <a:pPr marL="0" indent="0">
                  <a:buNone/>
                </a:pPr>
                <a:r>
                  <a:rPr lang="en-US" sz="1800" dirty="0"/>
                  <a:t>If our feedback design did not include glucotoxicity, such a mutant that interprets </a:t>
                </a:r>
                <a14:m>
                  <m:oMath xmlns:m="http://schemas.openxmlformats.org/officeDocument/2006/math">
                    <m:r>
                      <a:rPr lang="en-US" sz="1800" i="1" dirty="0" smtClean="0">
                        <a:latin typeface="Cambria Math" panose="02040503050406030204" pitchFamily="18" charset="0"/>
                      </a:rPr>
                      <m:t>5</m:t>
                    </m:r>
                    <m:r>
                      <a:rPr lang="en-US" sz="1800" i="1" dirty="0" smtClean="0">
                        <a:latin typeface="Cambria Math" panose="02040503050406030204" pitchFamily="18" charset="0"/>
                      </a:rPr>
                      <m:t>𝑚𝑀</m:t>
                    </m:r>
                  </m:oMath>
                </a14:m>
                <a:r>
                  <a:rPr lang="en-US" sz="1800" dirty="0"/>
                  <a:t> glucose as </a:t>
                </a:r>
                <a14:m>
                  <m:oMath xmlns:m="http://schemas.openxmlformats.org/officeDocument/2006/math">
                    <m:r>
                      <a:rPr lang="en-US" sz="1800" i="1" dirty="0" smtClean="0">
                        <a:latin typeface="Cambria Math" panose="02040503050406030204" pitchFamily="18" charset="0"/>
                      </a:rPr>
                      <m:t>25</m:t>
                    </m:r>
                    <m:r>
                      <a:rPr lang="en-US" sz="1800" i="1" dirty="0" smtClean="0">
                        <a:latin typeface="Cambria Math" panose="02040503050406030204" pitchFamily="18" charset="0"/>
                      </a:rPr>
                      <m:t>𝑚𝑀</m:t>
                    </m:r>
                    <m:r>
                      <a:rPr lang="en-US" sz="1800" i="1" dirty="0" smtClean="0">
                        <a:latin typeface="Cambria Math" panose="02040503050406030204" pitchFamily="18" charset="0"/>
                      </a:rPr>
                      <m:t> </m:t>
                    </m:r>
                  </m:oMath>
                </a14:m>
                <a:r>
                  <a:rPr lang="en-US" sz="1800" dirty="0"/>
                  <a:t>would have a </a:t>
                </a:r>
                <a:r>
                  <a:rPr lang="en-US" sz="1800" b="1" dirty="0"/>
                  <a:t>higher proliferation rate</a:t>
                </a:r>
              </a:p>
              <a:p>
                <a:pPr marL="0" indent="0">
                  <a:buNone/>
                </a:pPr>
                <a:endParaRPr lang="en-US" sz="18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sp>
        <p:nvSpPr>
          <p:cNvPr id="5" name="Title 1"/>
          <p:cNvSpPr>
            <a:spLocks noGrp="1"/>
          </p:cNvSpPr>
          <p:nvPr>
            <p:ph type="title"/>
          </p:nvPr>
        </p:nvSpPr>
        <p:spPr>
          <a:xfrm>
            <a:off x="838200" y="365125"/>
            <a:ext cx="10515600" cy="1325563"/>
          </a:xfrm>
        </p:spPr>
        <p:txBody>
          <a:bodyPr>
            <a:normAutofit/>
          </a:bodyPr>
          <a:lstStyle/>
          <a:p>
            <a:r>
              <a:rPr lang="en-US" sz="3200" dirty="0"/>
              <a:t>Mutations can affect the way that beta-cells sense glucose</a:t>
            </a:r>
          </a:p>
        </p:txBody>
      </p:sp>
      <p:pic>
        <p:nvPicPr>
          <p:cNvPr id="6" name="Picture 5"/>
          <p:cNvPicPr>
            <a:picLocks noChangeAspect="1"/>
          </p:cNvPicPr>
          <p:nvPr/>
        </p:nvPicPr>
        <p:blipFill>
          <a:blip r:embed="rId3"/>
          <a:stretch>
            <a:fillRect/>
          </a:stretch>
        </p:blipFill>
        <p:spPr>
          <a:xfrm>
            <a:off x="5667374" y="3210581"/>
            <a:ext cx="4838702" cy="2966382"/>
          </a:xfrm>
          <a:prstGeom prst="rect">
            <a:avLst/>
          </a:prstGeom>
        </p:spPr>
      </p:pic>
      <p:sp>
        <p:nvSpPr>
          <p:cNvPr id="8" name="Rectangle 7"/>
          <p:cNvSpPr/>
          <p:nvPr/>
        </p:nvSpPr>
        <p:spPr>
          <a:xfrm>
            <a:off x="1762127" y="3501490"/>
            <a:ext cx="2724272" cy="369332"/>
          </a:xfrm>
          <a:prstGeom prst="rect">
            <a:avLst/>
          </a:prstGeom>
        </p:spPr>
        <p:txBody>
          <a:bodyPr wrap="none">
            <a:spAutoFit/>
          </a:bodyPr>
          <a:lstStyle/>
          <a:p>
            <a:r>
              <a:rPr lang="en-US" dirty="0"/>
              <a:t>‘Oh, we need more insulin!</a:t>
            </a:r>
          </a:p>
        </p:txBody>
      </p:sp>
    </p:spTree>
    <p:extLst>
      <p:ext uri="{BB962C8B-B14F-4D97-AF65-F5344CB8AC3E}">
        <p14:creationId xmlns:p14="http://schemas.microsoft.com/office/powerpoint/2010/main" val="19620281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1800" dirty="0"/>
                  <a:t>It’s as if the mutant distorts the glucose axis in the rate plots by a factor 5, “thinking” that glucose concentration </a:t>
                </a:r>
                <a14:m>
                  <m:oMath xmlns:m="http://schemas.openxmlformats.org/officeDocument/2006/math">
                    <m:r>
                      <a:rPr lang="en-US" sz="1800" i="1" dirty="0" smtClean="0">
                        <a:latin typeface="Cambria Math" panose="02040503050406030204" pitchFamily="18" charset="0"/>
                      </a:rPr>
                      <m:t>𝐺</m:t>
                    </m:r>
                  </m:oMath>
                </a14:m>
                <a:r>
                  <a:rPr lang="en-US" sz="1800" dirty="0"/>
                  <a:t> is actually </a:t>
                </a:r>
                <a14:m>
                  <m:oMath xmlns:m="http://schemas.openxmlformats.org/officeDocument/2006/math">
                    <m:r>
                      <a:rPr lang="en-US" sz="1800" i="1" dirty="0" smtClean="0">
                        <a:latin typeface="Cambria Math" panose="02040503050406030204" pitchFamily="18" charset="0"/>
                      </a:rPr>
                      <m:t>5</m:t>
                    </m:r>
                    <m:r>
                      <a:rPr lang="en-US" sz="1800" i="1" dirty="0" smtClean="0">
                        <a:latin typeface="Cambria Math" panose="02040503050406030204" pitchFamily="18" charset="0"/>
                      </a:rPr>
                      <m:t>𝐺</m:t>
                    </m:r>
                  </m:oMath>
                </a14:m>
                <a:r>
                  <a:rPr lang="en-US" sz="1800" dirty="0"/>
                  <a:t>.</a:t>
                </a:r>
              </a:p>
              <a:p>
                <a:pPr marL="0" indent="0">
                  <a:buNone/>
                </a:pPr>
                <a:r>
                  <a:rPr lang="en-US" sz="1800" dirty="0"/>
                  <a:t>If our feedback design did not include glucotoxicity, such a mutant that interprets </a:t>
                </a:r>
                <a14:m>
                  <m:oMath xmlns:m="http://schemas.openxmlformats.org/officeDocument/2006/math">
                    <m:r>
                      <a:rPr lang="en-US" sz="1800" i="1" dirty="0" smtClean="0">
                        <a:latin typeface="Cambria Math" panose="02040503050406030204" pitchFamily="18" charset="0"/>
                      </a:rPr>
                      <m:t>5</m:t>
                    </m:r>
                    <m:r>
                      <a:rPr lang="en-US" sz="1800" i="1" dirty="0" smtClean="0">
                        <a:latin typeface="Cambria Math" panose="02040503050406030204" pitchFamily="18" charset="0"/>
                      </a:rPr>
                      <m:t>𝑚𝑀</m:t>
                    </m:r>
                  </m:oMath>
                </a14:m>
                <a:r>
                  <a:rPr lang="en-US" sz="1800" dirty="0"/>
                  <a:t> glucose as </a:t>
                </a:r>
                <a14:m>
                  <m:oMath xmlns:m="http://schemas.openxmlformats.org/officeDocument/2006/math">
                    <m:r>
                      <a:rPr lang="en-US" sz="1800" i="1" dirty="0" smtClean="0">
                        <a:latin typeface="Cambria Math" panose="02040503050406030204" pitchFamily="18" charset="0"/>
                      </a:rPr>
                      <m:t>25</m:t>
                    </m:r>
                    <m:r>
                      <a:rPr lang="en-US" sz="1800" i="1" dirty="0" smtClean="0">
                        <a:latin typeface="Cambria Math" panose="02040503050406030204" pitchFamily="18" charset="0"/>
                      </a:rPr>
                      <m:t>𝑚𝑀</m:t>
                    </m:r>
                    <m:r>
                      <a:rPr lang="en-US" sz="1800" i="1" dirty="0" smtClean="0">
                        <a:latin typeface="Cambria Math" panose="02040503050406030204" pitchFamily="18" charset="0"/>
                      </a:rPr>
                      <m:t> </m:t>
                    </m:r>
                  </m:oMath>
                </a14:m>
                <a:r>
                  <a:rPr lang="en-US" sz="1800" dirty="0"/>
                  <a:t>would have a </a:t>
                </a:r>
                <a:r>
                  <a:rPr lang="en-US" sz="1800" b="1" dirty="0"/>
                  <a:t>higher proliferation rate</a:t>
                </a:r>
              </a:p>
              <a:p>
                <a:pPr marL="0" indent="0">
                  <a:buNone/>
                </a:pPr>
                <a:endParaRPr lang="en-US" sz="18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sp>
        <p:nvSpPr>
          <p:cNvPr id="5" name="Title 1"/>
          <p:cNvSpPr>
            <a:spLocks noGrp="1"/>
          </p:cNvSpPr>
          <p:nvPr>
            <p:ph type="title"/>
          </p:nvPr>
        </p:nvSpPr>
        <p:spPr>
          <a:xfrm>
            <a:off x="838200" y="365125"/>
            <a:ext cx="10515600" cy="1325563"/>
          </a:xfrm>
        </p:spPr>
        <p:txBody>
          <a:bodyPr>
            <a:normAutofit/>
          </a:bodyPr>
          <a:lstStyle/>
          <a:p>
            <a:r>
              <a:rPr lang="en-US" sz="3200" dirty="0"/>
              <a:t>Mutations can affect the way that beta-cells sense glucose</a:t>
            </a:r>
          </a:p>
        </p:txBody>
      </p:sp>
      <p:pic>
        <p:nvPicPr>
          <p:cNvPr id="6" name="Picture 5"/>
          <p:cNvPicPr>
            <a:picLocks noChangeAspect="1"/>
          </p:cNvPicPr>
          <p:nvPr/>
        </p:nvPicPr>
        <p:blipFill>
          <a:blip r:embed="rId3"/>
          <a:stretch>
            <a:fillRect/>
          </a:stretch>
        </p:blipFill>
        <p:spPr>
          <a:xfrm>
            <a:off x="5667374" y="3210581"/>
            <a:ext cx="4838702" cy="2966382"/>
          </a:xfrm>
          <a:prstGeom prst="rect">
            <a:avLst/>
          </a:prstGeom>
        </p:spPr>
      </p:pic>
      <p:sp>
        <p:nvSpPr>
          <p:cNvPr id="7" name="Rectangle 6"/>
          <p:cNvSpPr/>
          <p:nvPr/>
        </p:nvSpPr>
        <p:spPr>
          <a:xfrm>
            <a:off x="1762127" y="3501490"/>
            <a:ext cx="2724272" cy="369332"/>
          </a:xfrm>
          <a:prstGeom prst="rect">
            <a:avLst/>
          </a:prstGeom>
        </p:spPr>
        <p:txBody>
          <a:bodyPr wrap="none">
            <a:spAutoFit/>
          </a:bodyPr>
          <a:lstStyle/>
          <a:p>
            <a:r>
              <a:rPr lang="en-US" dirty="0"/>
              <a:t>‘Oh, we need more insulin!</a:t>
            </a:r>
          </a:p>
        </p:txBody>
      </p:sp>
      <p:sp>
        <p:nvSpPr>
          <p:cNvPr id="2" name="Rectangle 1"/>
          <p:cNvSpPr/>
          <p:nvPr/>
        </p:nvSpPr>
        <p:spPr>
          <a:xfrm>
            <a:off x="1023874" y="4142006"/>
            <a:ext cx="4457826" cy="1477328"/>
          </a:xfrm>
          <a:prstGeom prst="rect">
            <a:avLst/>
          </a:prstGeom>
        </p:spPr>
        <p:txBody>
          <a:bodyPr wrap="square">
            <a:spAutoFit/>
          </a:bodyPr>
          <a:lstStyle/>
          <a:p>
            <a:pPr algn="ctr"/>
            <a:r>
              <a:rPr lang="en-US" b="1" dirty="0"/>
              <a:t>The mutant cell has a growth advantage over other beta cells, which sense 5mM correctly.</a:t>
            </a:r>
          </a:p>
          <a:p>
            <a:pPr algn="ctr"/>
            <a:endParaRPr lang="en-US" b="1" dirty="0"/>
          </a:p>
          <a:p>
            <a:pPr algn="ctr"/>
            <a:r>
              <a:rPr lang="en-US" b="1" dirty="0"/>
              <a:t>The mutant will multiply exponentially and eventually take over. </a:t>
            </a:r>
          </a:p>
        </p:txBody>
      </p:sp>
    </p:spTree>
    <p:extLst>
      <p:ext uri="{BB962C8B-B14F-4D97-AF65-F5344CB8AC3E}">
        <p14:creationId xmlns:p14="http://schemas.microsoft.com/office/powerpoint/2010/main" val="5096779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When the mutant cells take over, they push glucose down to a set-point level that they think is 5mM</a:t>
            </a:r>
          </a:p>
        </p:txBody>
      </p:sp>
      <p:sp>
        <p:nvSpPr>
          <p:cNvPr id="3" name="Content Placeholder 2"/>
          <p:cNvSpPr>
            <a:spLocks noGrp="1"/>
          </p:cNvSpPr>
          <p:nvPr>
            <p:ph idx="1"/>
          </p:nvPr>
        </p:nvSpPr>
        <p:spPr/>
        <p:txBody>
          <a:bodyPr>
            <a:normAutofit/>
          </a:bodyPr>
          <a:lstStyle/>
          <a:p>
            <a:r>
              <a:rPr lang="en-US" sz="2400" dirty="0"/>
              <a:t>In reality, they will push glucose towards 1mM, causing lethally low glucose</a:t>
            </a:r>
          </a:p>
          <a:p>
            <a:r>
              <a:rPr lang="en-US" sz="2400" dirty="0"/>
              <a:t>As glucose falls below 5mM, normal cells begin to be removed because their removal exceeds proliferation!!</a:t>
            </a:r>
          </a:p>
        </p:txBody>
      </p:sp>
    </p:spTree>
    <p:extLst>
      <p:ext uri="{BB962C8B-B14F-4D97-AF65-F5344CB8AC3E}">
        <p14:creationId xmlns:p14="http://schemas.microsoft.com/office/powerpoint/2010/main" val="37923187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Biphasic (U-shaped) response curves can protect against mutant takeover </a:t>
            </a:r>
          </a:p>
        </p:txBody>
      </p:sp>
      <p:sp>
        <p:nvSpPr>
          <p:cNvPr id="3" name="Content Placeholder 2"/>
          <p:cNvSpPr>
            <a:spLocks noGrp="1"/>
          </p:cNvSpPr>
          <p:nvPr>
            <p:ph idx="1"/>
          </p:nvPr>
        </p:nvSpPr>
        <p:spPr/>
        <p:txBody>
          <a:bodyPr>
            <a:normAutofit/>
          </a:bodyPr>
          <a:lstStyle/>
          <a:p>
            <a:pPr marL="0" indent="0">
              <a:buNone/>
            </a:pPr>
            <a:r>
              <a:rPr lang="en-US" sz="2400" dirty="0"/>
              <a:t>To resist such mutants, we must give them a growth disadvantage. </a:t>
            </a:r>
          </a:p>
          <a:p>
            <a:pPr marL="0" indent="0" algn="ctr">
              <a:buNone/>
            </a:pPr>
            <a:r>
              <a:rPr lang="en-US" sz="2400" dirty="0"/>
              <a:t>This is what glucotoxicity does</a:t>
            </a:r>
          </a:p>
          <a:p>
            <a:endParaRPr lang="en-US" sz="2400" dirty="0"/>
          </a:p>
        </p:txBody>
      </p:sp>
      <p:pic>
        <p:nvPicPr>
          <p:cNvPr id="4" name="Picture 3"/>
          <p:cNvPicPr>
            <a:picLocks noChangeAspect="1"/>
          </p:cNvPicPr>
          <p:nvPr/>
        </p:nvPicPr>
        <p:blipFill>
          <a:blip r:embed="rId2"/>
          <a:stretch>
            <a:fillRect/>
          </a:stretch>
        </p:blipFill>
        <p:spPr>
          <a:xfrm>
            <a:off x="5781675" y="2900363"/>
            <a:ext cx="4076700" cy="3276600"/>
          </a:xfrm>
          <a:prstGeom prst="rect">
            <a:avLst/>
          </a:prstGeom>
        </p:spPr>
      </p:pic>
      <p:sp>
        <p:nvSpPr>
          <p:cNvPr id="5" name="Rectangle 4"/>
          <p:cNvSpPr/>
          <p:nvPr/>
        </p:nvSpPr>
        <p:spPr>
          <a:xfrm>
            <a:off x="5781675" y="5862638"/>
            <a:ext cx="13906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52650" y="3375026"/>
            <a:ext cx="2895600" cy="1477328"/>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Arial" panose="020B0604020202020204" pitchFamily="34" charset="0"/>
              </a:rPr>
              <a:t>The mutant cell misreads glucose as very high. As a result, its removal rate exceeds proliferation. The mutant kills itself</a:t>
            </a:r>
            <a:endParaRPr lang="en-US" dirty="0"/>
          </a:p>
        </p:txBody>
      </p:sp>
    </p:spTree>
    <p:extLst>
      <p:ext uri="{BB962C8B-B14F-4D97-AF65-F5344CB8AC3E}">
        <p14:creationId xmlns:p14="http://schemas.microsoft.com/office/powerpoint/2010/main" val="13571832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There is thus a tradeoff between resisting mutants and resisting disease</a:t>
            </a:r>
          </a:p>
        </p:txBody>
      </p:sp>
      <p:sp>
        <p:nvSpPr>
          <p:cNvPr id="3" name="Content Placeholder 2"/>
          <p:cNvSpPr>
            <a:spLocks noGrp="1"/>
          </p:cNvSpPr>
          <p:nvPr>
            <p:ph idx="1"/>
          </p:nvPr>
        </p:nvSpPr>
        <p:spPr/>
        <p:txBody>
          <a:bodyPr/>
          <a:lstStyle/>
          <a:p>
            <a:pPr marL="0" indent="0">
              <a:buNone/>
            </a:pPr>
            <a:r>
              <a:rPr lang="en-US" dirty="0"/>
              <a:t>The downside of this strategy is that it creates the unstable fixed point, with its vicious cycle.</a:t>
            </a:r>
          </a:p>
        </p:txBody>
      </p:sp>
      <p:pic>
        <p:nvPicPr>
          <p:cNvPr id="5" name="Picture 4"/>
          <p:cNvPicPr>
            <a:picLocks noChangeAspect="1"/>
          </p:cNvPicPr>
          <p:nvPr/>
        </p:nvPicPr>
        <p:blipFill>
          <a:blip r:embed="rId3"/>
          <a:stretch>
            <a:fillRect/>
          </a:stretch>
        </p:blipFill>
        <p:spPr>
          <a:xfrm>
            <a:off x="6338019" y="3439987"/>
            <a:ext cx="2735412" cy="1804690"/>
          </a:xfrm>
          <a:prstGeom prst="rect">
            <a:avLst/>
          </a:prstGeom>
        </p:spPr>
      </p:pic>
      <p:pic>
        <p:nvPicPr>
          <p:cNvPr id="6" name="Picture 5"/>
          <p:cNvPicPr>
            <a:picLocks noChangeAspect="1"/>
          </p:cNvPicPr>
          <p:nvPr/>
        </p:nvPicPr>
        <p:blipFill>
          <a:blip r:embed="rId4"/>
          <a:stretch>
            <a:fillRect/>
          </a:stretch>
        </p:blipFill>
        <p:spPr>
          <a:xfrm>
            <a:off x="2199849" y="3335212"/>
            <a:ext cx="2877402" cy="2312678"/>
          </a:xfrm>
          <a:prstGeom prst="rect">
            <a:avLst/>
          </a:prstGeom>
        </p:spPr>
      </p:pic>
      <p:sp>
        <p:nvSpPr>
          <p:cNvPr id="7" name="Rectangle 6"/>
          <p:cNvSpPr/>
          <p:nvPr/>
        </p:nvSpPr>
        <p:spPr>
          <a:xfrm>
            <a:off x="2199849" y="5334000"/>
            <a:ext cx="981501" cy="39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81299" y="5124597"/>
            <a:ext cx="981501" cy="39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6515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sigh of relief*</a:t>
            </a:r>
            <a:br>
              <a:rPr lang="en-US" dirty="0"/>
            </a:br>
            <a:endParaRPr lang="en-US" dirty="0"/>
          </a:p>
        </p:txBody>
      </p:sp>
    </p:spTree>
    <p:extLst>
      <p:ext uri="{BB962C8B-B14F-4D97-AF65-F5344CB8AC3E}">
        <p14:creationId xmlns:p14="http://schemas.microsoft.com/office/powerpoint/2010/main" val="41846284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29F0-8A4A-018F-8592-A650DBB8AD8A}"/>
              </a:ext>
            </a:extLst>
          </p:cNvPr>
          <p:cNvSpPr>
            <a:spLocks noGrp="1"/>
          </p:cNvSpPr>
          <p:nvPr>
            <p:ph type="title"/>
          </p:nvPr>
        </p:nvSpPr>
        <p:spPr/>
        <p:txBody>
          <a:bodyPr/>
          <a:lstStyle/>
          <a:p>
            <a:r>
              <a:rPr lang="en-US" dirty="0"/>
              <a:t>Summery</a:t>
            </a:r>
          </a:p>
        </p:txBody>
      </p:sp>
      <p:sp>
        <p:nvSpPr>
          <p:cNvPr id="3" name="Content Placeholder 2">
            <a:extLst>
              <a:ext uri="{FF2B5EF4-FFF2-40B4-BE49-F238E27FC236}">
                <a16:creationId xmlns:a16="http://schemas.microsoft.com/office/drawing/2014/main" id="{6FA88151-AC91-5945-19D4-8B41DC4656F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645572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By modelling the system, we came upon new questions that reveal constraints shared by virtually all tissue-level circuits:</a:t>
            </a:r>
            <a:endParaRPr lang="en-US" dirty="0"/>
          </a:p>
        </p:txBody>
      </p:sp>
      <p:sp>
        <p:nvSpPr>
          <p:cNvPr id="3" name="Content Placeholder 2"/>
          <p:cNvSpPr>
            <a:spLocks noGrp="1"/>
          </p:cNvSpPr>
          <p:nvPr>
            <p:ph idx="1"/>
          </p:nvPr>
        </p:nvSpPr>
        <p:spPr>
          <a:xfrm>
            <a:off x="838200" y="1587500"/>
            <a:ext cx="9448800" cy="4351338"/>
          </a:xfrm>
        </p:spPr>
        <p:txBody>
          <a:bodyPr>
            <a:noAutofit/>
          </a:bodyPr>
          <a:lstStyle/>
          <a:p>
            <a:r>
              <a:rPr lang="en-US" sz="2000" dirty="0"/>
              <a:t>First, tissues have a fundamental instability due to exponential cell growth dynamics. They therefore require feedback to maintain steady</a:t>
            </a:r>
            <a:r>
              <a:rPr lang="he-IL" sz="2000" dirty="0"/>
              <a:t>-</a:t>
            </a:r>
            <a:r>
              <a:rPr lang="en-US" sz="2000" dirty="0"/>
              <a:t>state and a proper size.</a:t>
            </a:r>
            <a:r>
              <a:rPr lang="he-IL" sz="2000" dirty="0"/>
              <a:t> </a:t>
            </a:r>
            <a:r>
              <a:rPr lang="en-US" sz="2000" dirty="0"/>
              <a:t>This is the problem of tissue size control.</a:t>
            </a:r>
          </a:p>
          <a:p>
            <a:pPr lvl="1"/>
            <a:r>
              <a:rPr lang="en-US" sz="1600" dirty="0"/>
              <a:t>Such feedback loops use a signal related to the tissue function (blood glucose in the case of beta cells), to make both organ size and function stay at a proper stable fixed-point.</a:t>
            </a:r>
          </a:p>
          <a:p>
            <a:pPr lvl="1"/>
            <a:r>
              <a:rPr lang="en-US" sz="1600" dirty="0"/>
              <a:t>This fixed point is maintained as the cells constantly turn over on the scale of days to months</a:t>
            </a:r>
          </a:p>
          <a:p>
            <a:pPr marL="457200" lvl="1" indent="0">
              <a:buNone/>
            </a:pPr>
            <a:endParaRPr lang="en-US" sz="1200" dirty="0"/>
          </a:p>
        </p:txBody>
      </p:sp>
      <p:pic>
        <p:nvPicPr>
          <p:cNvPr id="4" name="Picture 3"/>
          <p:cNvPicPr>
            <a:picLocks noChangeAspect="1"/>
          </p:cNvPicPr>
          <p:nvPr/>
        </p:nvPicPr>
        <p:blipFill>
          <a:blip r:embed="rId3"/>
          <a:stretch>
            <a:fillRect/>
          </a:stretch>
        </p:blipFill>
        <p:spPr>
          <a:xfrm>
            <a:off x="3762376" y="3930655"/>
            <a:ext cx="3600448" cy="2393440"/>
          </a:xfrm>
          <a:prstGeom prst="rect">
            <a:avLst/>
          </a:prstGeom>
        </p:spPr>
      </p:pic>
    </p:spTree>
    <p:extLst>
      <p:ext uri="{BB962C8B-B14F-4D97-AF65-F5344CB8AC3E}">
        <p14:creationId xmlns:p14="http://schemas.microsoft.com/office/powerpoint/2010/main" val="11058901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By modelling the system, we came upon new questions that reveal constraints shared by virtually all tissue-level circuits:</a:t>
            </a:r>
            <a:endParaRPr lang="en-US" dirty="0"/>
          </a:p>
        </p:txBody>
      </p:sp>
      <p:sp>
        <p:nvSpPr>
          <p:cNvPr id="3" name="Content Placeholder 2"/>
          <p:cNvSpPr>
            <a:spLocks noGrp="1"/>
          </p:cNvSpPr>
          <p:nvPr>
            <p:ph idx="1"/>
          </p:nvPr>
        </p:nvSpPr>
        <p:spPr>
          <a:xfrm>
            <a:off x="838200" y="1587500"/>
            <a:ext cx="10515600" cy="4351338"/>
          </a:xfrm>
        </p:spPr>
        <p:txBody>
          <a:bodyPr>
            <a:noAutofit/>
          </a:bodyPr>
          <a:lstStyle/>
          <a:p>
            <a:r>
              <a:rPr lang="en-US" sz="2000" dirty="0"/>
              <a:t>Second, hormone circuits need to be robust to distant parameters, such as insulin resistance, in order to maintain good steady-state values (homeostasis) and dynamic responses of the metabolites they control.</a:t>
            </a:r>
          </a:p>
          <a:p>
            <a:pPr lvl="1"/>
            <a:r>
              <a:rPr lang="en-US" sz="1600" dirty="0"/>
              <a:t>We saw how hormone circuits can achieve this robustness by means of dynamic compensation - tissue size grows and shrinks in order to precisely buffer the variation in parameters. </a:t>
            </a:r>
            <a:endParaRPr lang="he-IL" sz="1600" dirty="0"/>
          </a:p>
        </p:txBody>
      </p:sp>
      <p:pic>
        <p:nvPicPr>
          <p:cNvPr id="4" name="Picture 3"/>
          <p:cNvPicPr>
            <a:picLocks noChangeAspect="1"/>
          </p:cNvPicPr>
          <p:nvPr/>
        </p:nvPicPr>
        <p:blipFill>
          <a:blip r:embed="rId3"/>
          <a:stretch>
            <a:fillRect/>
          </a:stretch>
        </p:blipFill>
        <p:spPr>
          <a:xfrm>
            <a:off x="3714751" y="3382673"/>
            <a:ext cx="3771898" cy="3197804"/>
          </a:xfrm>
          <a:prstGeom prst="rect">
            <a:avLst/>
          </a:prstGeom>
        </p:spPr>
      </p:pic>
    </p:spTree>
    <p:extLst>
      <p:ext uri="{BB962C8B-B14F-4D97-AF65-F5344CB8AC3E}">
        <p14:creationId xmlns:p14="http://schemas.microsoft.com/office/powerpoint/2010/main" val="257178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entire glucose dynamics after a meal are tightly regulated</a:t>
            </a:r>
          </a:p>
        </p:txBody>
      </p:sp>
      <p:sp>
        <p:nvSpPr>
          <p:cNvPr id="3" name="Content Placeholder 2"/>
          <p:cNvSpPr>
            <a:spLocks noGrp="1"/>
          </p:cNvSpPr>
          <p:nvPr>
            <p:ph idx="1"/>
          </p:nvPr>
        </p:nvSpPr>
        <p:spPr/>
        <p:txBody>
          <a:bodyPr>
            <a:normAutofit/>
          </a:bodyPr>
          <a:lstStyle/>
          <a:p>
            <a:r>
              <a:rPr lang="en-US" sz="2400" dirty="0"/>
              <a:t>These dynamics are measured in a clinical test for diabetes, called the glucose tolerance test (GTT). </a:t>
            </a:r>
          </a:p>
          <a:p>
            <a:r>
              <a:rPr lang="en-US" sz="2400" dirty="0"/>
              <a:t>In GTT, you drink 75g of glucose, and measure blood glucose in the following two hours. </a:t>
            </a:r>
          </a:p>
          <a:p>
            <a:r>
              <a:rPr lang="en-US" sz="2400" dirty="0"/>
              <a:t>Glucose rises to about twice its basal level of 5mM, and then falls back to baseline in about 2 hours.</a:t>
            </a:r>
          </a:p>
        </p:txBody>
      </p:sp>
      <p:pic>
        <p:nvPicPr>
          <p:cNvPr id="5" name="Picture 4"/>
          <p:cNvPicPr>
            <a:picLocks noChangeAspect="1"/>
          </p:cNvPicPr>
          <p:nvPr/>
        </p:nvPicPr>
        <p:blipFill>
          <a:blip r:embed="rId2"/>
          <a:stretch>
            <a:fillRect/>
          </a:stretch>
        </p:blipFill>
        <p:spPr>
          <a:xfrm>
            <a:off x="4724922" y="4323374"/>
            <a:ext cx="3380510" cy="2366358"/>
          </a:xfrm>
          <a:prstGeom prst="rect">
            <a:avLst/>
          </a:prstGeom>
        </p:spPr>
      </p:pic>
    </p:spTree>
    <p:extLst>
      <p:ext uri="{BB962C8B-B14F-4D97-AF65-F5344CB8AC3E}">
        <p14:creationId xmlns:p14="http://schemas.microsoft.com/office/powerpoint/2010/main" val="23573848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By modelling the system, we came upon new questions that reveal constraints shared by virtually all tissue-level circuits:</a:t>
            </a:r>
            <a:endParaRPr lang="en-US" dirty="0"/>
          </a:p>
        </p:txBody>
      </p:sp>
      <p:sp>
        <p:nvSpPr>
          <p:cNvPr id="3" name="Content Placeholder 2"/>
          <p:cNvSpPr>
            <a:spLocks noGrp="1"/>
          </p:cNvSpPr>
          <p:nvPr>
            <p:ph idx="1"/>
          </p:nvPr>
        </p:nvSpPr>
        <p:spPr>
          <a:xfrm>
            <a:off x="838200" y="1587500"/>
            <a:ext cx="10515600" cy="4351338"/>
          </a:xfrm>
        </p:spPr>
        <p:txBody>
          <a:bodyPr>
            <a:noAutofit/>
          </a:bodyPr>
          <a:lstStyle/>
          <a:p>
            <a:r>
              <a:rPr lang="en-US" sz="2000" dirty="0"/>
              <a:t>Finally, tissue-level feedback loops need to be protected from another consequence of cell growth- the unavoidable production of mutants that misread the signal and can take over the tissue.</a:t>
            </a:r>
            <a:endParaRPr lang="he-IL" sz="2000" dirty="0"/>
          </a:p>
          <a:p>
            <a:pPr lvl="1"/>
            <a:r>
              <a:rPr lang="en-US" sz="1600" dirty="0"/>
              <a:t>This problem of mutant resistance leads to a third principle: biphasic responses in which the signal is toxic at both high and low levels</a:t>
            </a:r>
            <a:endParaRPr lang="he-IL" sz="1600" dirty="0"/>
          </a:p>
          <a:p>
            <a:pPr lvl="1"/>
            <a:r>
              <a:rPr lang="en-US" sz="1600" dirty="0"/>
              <a:t>Biphasic responses protect against strong </a:t>
            </a:r>
            <a:r>
              <a:rPr lang="en-US" sz="1600" dirty="0" err="1"/>
              <a:t>mis</a:t>
            </a:r>
            <a:r>
              <a:rPr lang="en-US" sz="1600" dirty="0"/>
              <a:t>-sensing mutants by giving them a growth disadvantage.</a:t>
            </a:r>
            <a:endParaRPr lang="he-IL" sz="1600" dirty="0"/>
          </a:p>
          <a:p>
            <a:pPr lvl="1"/>
            <a:r>
              <a:rPr lang="en-US" sz="1600" dirty="0"/>
              <a:t>This comes at the cost of fragility to disease</a:t>
            </a:r>
          </a:p>
        </p:txBody>
      </p:sp>
      <p:pic>
        <p:nvPicPr>
          <p:cNvPr id="4" name="Picture 3"/>
          <p:cNvPicPr>
            <a:picLocks noChangeAspect="1"/>
          </p:cNvPicPr>
          <p:nvPr/>
        </p:nvPicPr>
        <p:blipFill>
          <a:blip r:embed="rId3"/>
          <a:stretch>
            <a:fillRect/>
          </a:stretch>
        </p:blipFill>
        <p:spPr>
          <a:xfrm>
            <a:off x="5652219" y="4134148"/>
            <a:ext cx="2735412" cy="1804690"/>
          </a:xfrm>
          <a:prstGeom prst="rect">
            <a:avLst/>
          </a:prstGeom>
        </p:spPr>
      </p:pic>
      <p:pic>
        <p:nvPicPr>
          <p:cNvPr id="5" name="Picture 4"/>
          <p:cNvPicPr>
            <a:picLocks noChangeAspect="1"/>
          </p:cNvPicPr>
          <p:nvPr/>
        </p:nvPicPr>
        <p:blipFill>
          <a:blip r:embed="rId4"/>
          <a:stretch>
            <a:fillRect/>
          </a:stretch>
        </p:blipFill>
        <p:spPr>
          <a:xfrm>
            <a:off x="2552274" y="3973387"/>
            <a:ext cx="2877402" cy="2312678"/>
          </a:xfrm>
          <a:prstGeom prst="rect">
            <a:avLst/>
          </a:prstGeom>
        </p:spPr>
      </p:pic>
      <p:sp>
        <p:nvSpPr>
          <p:cNvPr id="6" name="Rectangle 5"/>
          <p:cNvSpPr/>
          <p:nvPr/>
        </p:nvSpPr>
        <p:spPr>
          <a:xfrm>
            <a:off x="2486025" y="6048375"/>
            <a:ext cx="1000125"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52219" y="5833192"/>
            <a:ext cx="1000125"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9197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By modelling the system, we came upon new questions that reveal constraints shared by virtually all tissue-level circuits:</a:t>
            </a:r>
            <a:endParaRPr lang="en-US" dirty="0"/>
          </a:p>
        </p:txBody>
      </p:sp>
      <p:sp>
        <p:nvSpPr>
          <p:cNvPr id="3" name="Content Placeholder 2"/>
          <p:cNvSpPr>
            <a:spLocks noGrp="1"/>
          </p:cNvSpPr>
          <p:nvPr>
            <p:ph idx="1"/>
          </p:nvPr>
        </p:nvSpPr>
        <p:spPr>
          <a:xfrm>
            <a:off x="838200" y="1587500"/>
            <a:ext cx="10782300" cy="4351338"/>
          </a:xfrm>
        </p:spPr>
        <p:txBody>
          <a:bodyPr>
            <a:noAutofit/>
          </a:bodyPr>
          <a:lstStyle/>
          <a:p>
            <a:pPr marL="457200" lvl="1" indent="0">
              <a:buNone/>
            </a:pPr>
            <a:endParaRPr lang="en-US" sz="1400" dirty="0"/>
          </a:p>
          <a:p>
            <a:pPr marL="457200" lvl="1" indent="0">
              <a:buNone/>
            </a:pPr>
            <a:endParaRPr lang="en-US" sz="1400" dirty="0"/>
          </a:p>
          <a:p>
            <a:pPr marL="800100" lvl="1" indent="-342900">
              <a:buFont typeface="+mj-lt"/>
              <a:buAutoNum type="arabicPeriod"/>
            </a:pPr>
            <a:r>
              <a:rPr lang="en-US" sz="1600" b="1" dirty="0"/>
              <a:t>Tissues have a fundamental instability due to exponential cell growth dynamics</a:t>
            </a:r>
          </a:p>
          <a:p>
            <a:pPr marL="800100" lvl="1" indent="-342900">
              <a:buFont typeface="+mj-lt"/>
              <a:buAutoNum type="arabicPeriod"/>
            </a:pPr>
            <a:r>
              <a:rPr lang="en-US" sz="1600" b="1" dirty="0"/>
              <a:t>Hormone circuits need to be robust in order to maintain homeostasis</a:t>
            </a:r>
          </a:p>
          <a:p>
            <a:pPr marL="800100" lvl="1" indent="-342900">
              <a:buFont typeface="+mj-lt"/>
              <a:buAutoNum type="arabicPeriod"/>
            </a:pPr>
            <a:r>
              <a:rPr lang="en-US" sz="1600" b="1" dirty="0"/>
              <a:t>Tissue-level feedback loops need to be protected from mutants that misread the signal and can take over the tissue</a:t>
            </a:r>
          </a:p>
          <a:p>
            <a:pPr marL="457200" lvl="1" indent="0">
              <a:buNone/>
            </a:pPr>
            <a:endParaRPr lang="en-US" sz="1400" dirty="0"/>
          </a:p>
          <a:p>
            <a:pPr marL="457200" lvl="1" indent="0" algn="ctr">
              <a:buNone/>
            </a:pPr>
            <a:r>
              <a:rPr lang="en-US" sz="1800" b="1" dirty="0"/>
              <a:t>All three constraints- organ size control, homeostasis and mutant resistance - are addressed by a single integrated circuit design. </a:t>
            </a:r>
          </a:p>
          <a:p>
            <a:pPr marL="800100" lvl="1" indent="-342900">
              <a:buFont typeface="+mj-lt"/>
              <a:buAutoNum type="arabicPeriod"/>
            </a:pPr>
            <a:endParaRPr lang="en-US" sz="1400" dirty="0"/>
          </a:p>
          <a:p>
            <a:pPr marL="0" indent="0" algn="ctr">
              <a:buNone/>
            </a:pPr>
            <a:endParaRPr lang="en-US" sz="1400" b="1" dirty="0"/>
          </a:p>
          <a:p>
            <a:pPr marL="0" indent="0" algn="ctr">
              <a:buNone/>
            </a:pPr>
            <a:endParaRPr lang="en-US" sz="1400" b="1" dirty="0"/>
          </a:p>
          <a:p>
            <a:pPr marL="0" indent="0" algn="ctr">
              <a:buNone/>
            </a:pPr>
            <a:endParaRPr lang="en-US" sz="1400" b="1" dirty="0"/>
          </a:p>
          <a:p>
            <a:pPr marL="0" indent="0" algn="ctr">
              <a:buNone/>
            </a:pPr>
            <a:endParaRPr lang="en-US" sz="1400" b="1" dirty="0"/>
          </a:p>
          <a:p>
            <a:pPr marL="0" indent="0" algn="ctr">
              <a:buNone/>
            </a:pPr>
            <a:endParaRPr lang="en-US" sz="1400" b="1" dirty="0"/>
          </a:p>
          <a:p>
            <a:pPr marL="0" indent="0" algn="ctr">
              <a:buNone/>
            </a:pPr>
            <a:endParaRPr lang="en-US" sz="1400" b="1" dirty="0"/>
          </a:p>
        </p:txBody>
      </p:sp>
      <p:pic>
        <p:nvPicPr>
          <p:cNvPr id="4" name="Content Placeholder 3"/>
          <p:cNvPicPr>
            <a:picLocks noChangeAspect="1"/>
          </p:cNvPicPr>
          <p:nvPr/>
        </p:nvPicPr>
        <p:blipFill rotWithShape="1">
          <a:blip r:embed="rId3"/>
          <a:srcRect l="54471"/>
          <a:stretch/>
        </p:blipFill>
        <p:spPr>
          <a:xfrm>
            <a:off x="4550813" y="3880370"/>
            <a:ext cx="2891326" cy="2058468"/>
          </a:xfrm>
          <a:prstGeom prst="rect">
            <a:avLst/>
          </a:prstGeom>
        </p:spPr>
      </p:pic>
      <p:sp>
        <p:nvSpPr>
          <p:cNvPr id="10" name="Rectangle 9"/>
          <p:cNvSpPr/>
          <p:nvPr/>
        </p:nvSpPr>
        <p:spPr>
          <a:xfrm>
            <a:off x="5996476" y="5492710"/>
            <a:ext cx="1000125" cy="153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1475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By modelling the system, we came upon new questions that reveal constraints shared by virtually all tissue-level circuits:</a:t>
            </a:r>
            <a:endParaRPr lang="en-US" dirty="0"/>
          </a:p>
        </p:txBody>
      </p:sp>
      <p:sp>
        <p:nvSpPr>
          <p:cNvPr id="3" name="Content Placeholder 2"/>
          <p:cNvSpPr>
            <a:spLocks noGrp="1"/>
          </p:cNvSpPr>
          <p:nvPr>
            <p:ph idx="1"/>
          </p:nvPr>
        </p:nvSpPr>
        <p:spPr>
          <a:xfrm>
            <a:off x="838200" y="1587500"/>
            <a:ext cx="10782300" cy="4351338"/>
          </a:xfrm>
        </p:spPr>
        <p:txBody>
          <a:bodyPr>
            <a:noAutofit/>
          </a:bodyPr>
          <a:lstStyle/>
          <a:p>
            <a:pPr marL="457200" lvl="1" indent="0">
              <a:buNone/>
            </a:pPr>
            <a:endParaRPr lang="en-US" sz="1400" dirty="0"/>
          </a:p>
          <a:p>
            <a:pPr marL="457200" lvl="1" indent="0">
              <a:buNone/>
            </a:pPr>
            <a:endParaRPr lang="en-US" sz="1400" dirty="0"/>
          </a:p>
          <a:p>
            <a:pPr marL="800100" lvl="1" indent="-342900">
              <a:buFont typeface="+mj-lt"/>
              <a:buAutoNum type="arabicPeriod"/>
            </a:pPr>
            <a:r>
              <a:rPr lang="en-US" sz="1600" b="1" dirty="0"/>
              <a:t>Tissues have a fundamental instability due to exponential cell growth dynamics</a:t>
            </a:r>
          </a:p>
          <a:p>
            <a:pPr marL="800100" lvl="1" indent="-342900">
              <a:buFont typeface="+mj-lt"/>
              <a:buAutoNum type="arabicPeriod"/>
            </a:pPr>
            <a:r>
              <a:rPr lang="en-US" sz="1600" b="1" dirty="0"/>
              <a:t>Hormone circuits need to be robust in order to maintain homeostasis</a:t>
            </a:r>
          </a:p>
          <a:p>
            <a:pPr marL="800100" lvl="1" indent="-342900">
              <a:buFont typeface="+mj-lt"/>
              <a:buAutoNum type="arabicPeriod"/>
            </a:pPr>
            <a:r>
              <a:rPr lang="en-US" sz="1600" b="1" dirty="0"/>
              <a:t>Tissue-level feedback loops need to be protected from mutants that misread the signal and can take over the tissue</a:t>
            </a:r>
          </a:p>
          <a:p>
            <a:pPr marL="457200" lvl="1" indent="0">
              <a:buNone/>
            </a:pPr>
            <a:endParaRPr lang="en-US" sz="1400" dirty="0"/>
          </a:p>
          <a:p>
            <a:pPr marL="457200" lvl="1" indent="0" algn="ctr">
              <a:buNone/>
            </a:pPr>
            <a:r>
              <a:rPr lang="en-US" sz="1800" b="1" dirty="0"/>
              <a:t>All three constraints- organ size control, homeostasis and mutant resistance - are addressed by a single integrated circuit design. </a:t>
            </a:r>
          </a:p>
          <a:p>
            <a:pPr marL="800100" lvl="1" indent="-342900">
              <a:buFont typeface="+mj-lt"/>
              <a:buAutoNum type="arabicPeriod"/>
            </a:pPr>
            <a:endParaRPr lang="en-US" sz="1400" dirty="0"/>
          </a:p>
          <a:p>
            <a:pPr marL="0" indent="0" algn="ctr">
              <a:buNone/>
            </a:pPr>
            <a:endParaRPr lang="en-US" sz="1400" b="1" dirty="0"/>
          </a:p>
          <a:p>
            <a:pPr marL="0" indent="0" algn="ctr">
              <a:buNone/>
            </a:pPr>
            <a:endParaRPr lang="en-US" sz="1400" b="1" dirty="0"/>
          </a:p>
          <a:p>
            <a:pPr marL="0" indent="0" algn="ctr">
              <a:buNone/>
            </a:pPr>
            <a:endParaRPr lang="en-US" sz="1400" b="1" dirty="0"/>
          </a:p>
          <a:p>
            <a:pPr marL="0" indent="0" algn="ctr">
              <a:buNone/>
            </a:pPr>
            <a:endParaRPr lang="en-US" sz="1400" b="1" dirty="0"/>
          </a:p>
          <a:p>
            <a:pPr marL="0" indent="0" algn="ctr">
              <a:buNone/>
            </a:pPr>
            <a:endParaRPr lang="en-US" sz="1400" b="1" dirty="0"/>
          </a:p>
          <a:p>
            <a:pPr marL="0" indent="0" algn="ctr">
              <a:buNone/>
            </a:pPr>
            <a:endParaRPr lang="en-US" sz="1400" b="1" dirty="0"/>
          </a:p>
        </p:txBody>
      </p:sp>
      <p:pic>
        <p:nvPicPr>
          <p:cNvPr id="4" name="Content Placeholder 3"/>
          <p:cNvPicPr>
            <a:picLocks noChangeAspect="1"/>
          </p:cNvPicPr>
          <p:nvPr/>
        </p:nvPicPr>
        <p:blipFill rotWithShape="1">
          <a:blip r:embed="rId3"/>
          <a:srcRect l="54471"/>
          <a:stretch/>
        </p:blipFill>
        <p:spPr>
          <a:xfrm>
            <a:off x="3057525" y="3764078"/>
            <a:ext cx="2891326" cy="2058468"/>
          </a:xfrm>
          <a:prstGeom prst="rect">
            <a:avLst/>
          </a:prstGeom>
        </p:spPr>
      </p:pic>
      <p:sp>
        <p:nvSpPr>
          <p:cNvPr id="6" name="Rectangle 5"/>
          <p:cNvSpPr/>
          <p:nvPr/>
        </p:nvSpPr>
        <p:spPr>
          <a:xfrm>
            <a:off x="1962150" y="5822546"/>
            <a:ext cx="7762875" cy="646331"/>
          </a:xfrm>
          <a:prstGeom prst="rect">
            <a:avLst/>
          </a:prstGeom>
        </p:spPr>
        <p:txBody>
          <a:bodyPr wrap="square">
            <a:spAutoFit/>
          </a:bodyPr>
          <a:lstStyle/>
          <a:p>
            <a:pPr algn="ctr"/>
            <a:r>
              <a:rPr lang="en-US" b="1" dirty="0"/>
              <a:t>We saw how this design operates in the glucose insulin circuit. So now we can easily understand numerous other hormone circuits, they share similar design.</a:t>
            </a:r>
            <a:endParaRPr lang="he-IL" b="1" dirty="0"/>
          </a:p>
        </p:txBody>
      </p:sp>
      <p:pic>
        <p:nvPicPr>
          <p:cNvPr id="8" name="Picture 7"/>
          <p:cNvPicPr>
            <a:picLocks noChangeAspect="1"/>
          </p:cNvPicPr>
          <p:nvPr/>
        </p:nvPicPr>
        <p:blipFill>
          <a:blip r:embed="rId4"/>
          <a:stretch>
            <a:fillRect/>
          </a:stretch>
        </p:blipFill>
        <p:spPr>
          <a:xfrm>
            <a:off x="6229350" y="3928704"/>
            <a:ext cx="2733430" cy="1640996"/>
          </a:xfrm>
          <a:prstGeom prst="rect">
            <a:avLst/>
          </a:prstGeom>
        </p:spPr>
      </p:pic>
      <p:sp>
        <p:nvSpPr>
          <p:cNvPr id="10" name="Rectangle 9"/>
          <p:cNvSpPr/>
          <p:nvPr/>
        </p:nvSpPr>
        <p:spPr>
          <a:xfrm>
            <a:off x="5996476" y="5492710"/>
            <a:ext cx="1000125" cy="153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5854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8175" y="519112"/>
            <a:ext cx="10515600" cy="5767387"/>
          </a:xfrm>
        </p:spPr>
        <p:txBody>
          <a:bodyPr>
            <a:normAutofit/>
          </a:bodyPr>
          <a:lstStyle/>
          <a:p>
            <a:pPr marL="0" indent="0">
              <a:buNone/>
            </a:pPr>
            <a:r>
              <a:rPr lang="en-US" sz="1600" b="1" dirty="0"/>
              <a:t>Further reading</a:t>
            </a:r>
          </a:p>
          <a:p>
            <a:r>
              <a:rPr lang="en-US" sz="1400" dirty="0"/>
              <a:t>History of the minimal model </a:t>
            </a:r>
          </a:p>
          <a:p>
            <a:pPr marL="457200" lvl="1" indent="0">
              <a:buNone/>
            </a:pPr>
            <a:r>
              <a:rPr lang="en-US" sz="1100" dirty="0"/>
              <a:t>(Bergman, 2005) “Minimal model: Perspective from 2005” </a:t>
            </a:r>
          </a:p>
          <a:p>
            <a:r>
              <a:rPr lang="en-US" sz="1400" dirty="0"/>
              <a:t>The BIG model </a:t>
            </a:r>
          </a:p>
          <a:p>
            <a:pPr marL="457200" lvl="1" indent="0">
              <a:buNone/>
            </a:pPr>
            <a:r>
              <a:rPr lang="en-US" sz="1100" dirty="0"/>
              <a:t>(</a:t>
            </a:r>
            <a:r>
              <a:rPr lang="en-US" sz="1100" dirty="0" err="1"/>
              <a:t>Topp</a:t>
            </a:r>
            <a:r>
              <a:rPr lang="en-US" sz="1100" dirty="0"/>
              <a:t> et al., 2000) “A model of </a:t>
            </a:r>
            <a:r>
              <a:rPr lang="el-GR" sz="1100" dirty="0"/>
              <a:t>β-</a:t>
            </a:r>
            <a:r>
              <a:rPr lang="en-US" sz="1100" dirty="0"/>
              <a:t>cell mass, insulin, and glucose kinetics: Pathways to diabetes” </a:t>
            </a:r>
          </a:p>
          <a:p>
            <a:r>
              <a:rPr lang="en-US" sz="1400" dirty="0"/>
              <a:t>Dynamical compensation </a:t>
            </a:r>
          </a:p>
          <a:p>
            <a:pPr marL="457200" lvl="1" indent="0">
              <a:buNone/>
            </a:pPr>
            <a:r>
              <a:rPr lang="en-US" sz="1100" dirty="0"/>
              <a:t>(Karin et al., 2016) “Dynamical compensation in physiological circuits” </a:t>
            </a:r>
          </a:p>
          <a:p>
            <a:r>
              <a:rPr lang="en-US" sz="1400" dirty="0"/>
              <a:t>Resistance to </a:t>
            </a:r>
            <a:r>
              <a:rPr lang="en-US" sz="1400" dirty="0" err="1"/>
              <a:t>mis</a:t>
            </a:r>
            <a:r>
              <a:rPr lang="en-US" sz="1400" dirty="0"/>
              <a:t>-sensing mutants </a:t>
            </a:r>
          </a:p>
          <a:p>
            <a:pPr marL="457200" lvl="1" indent="0">
              <a:buNone/>
            </a:pPr>
            <a:r>
              <a:rPr lang="en-US" sz="1100" dirty="0"/>
              <a:t>(Karin and Alon, 2017) “Biphasic response as a mechanism against mutant takeover in tissue homeostasis circuits” </a:t>
            </a:r>
          </a:p>
          <a:p>
            <a:r>
              <a:rPr lang="en-US" sz="1400" dirty="0"/>
              <a:t>A general resource for models in physiology </a:t>
            </a:r>
          </a:p>
          <a:p>
            <a:pPr marL="457200" lvl="1" indent="0">
              <a:buNone/>
            </a:pPr>
            <a:r>
              <a:rPr lang="en-US" sz="1100" dirty="0"/>
              <a:t>(Keener and </a:t>
            </a:r>
            <a:r>
              <a:rPr lang="en-US" sz="1100" dirty="0" err="1"/>
              <a:t>Sneyd</a:t>
            </a:r>
            <a:r>
              <a:rPr lang="en-US" sz="1100" dirty="0"/>
              <a:t>, no date) “Mathematical Physiology II: Systems Physiology” </a:t>
            </a:r>
          </a:p>
          <a:p>
            <a:pPr marL="457200" lvl="1" indent="0">
              <a:buNone/>
            </a:pPr>
            <a:r>
              <a:rPr lang="en-US" sz="1100" dirty="0"/>
              <a:t>(Uri Alon) “An Introduction to Systems Biology : Design Principles of Biological Circuits”</a:t>
            </a:r>
          </a:p>
          <a:p>
            <a:r>
              <a:rPr lang="en-US" sz="1600" dirty="0"/>
              <a:t>A general resource for nonlinear dynamics </a:t>
            </a:r>
          </a:p>
          <a:p>
            <a:pPr marL="457200" lvl="1" indent="0">
              <a:buNone/>
            </a:pPr>
            <a:r>
              <a:rPr lang="en-US" sz="1200" dirty="0"/>
              <a:t>(</a:t>
            </a:r>
            <a:r>
              <a:rPr lang="en-US" sz="1200" dirty="0" err="1"/>
              <a:t>Strogatz</a:t>
            </a:r>
            <a:r>
              <a:rPr lang="en-US" sz="1200" dirty="0"/>
              <a:t>, S.H.) “Nonlinear dynamics and chaos”</a:t>
            </a:r>
          </a:p>
          <a:p>
            <a:pPr marL="0" indent="0">
              <a:buNone/>
            </a:pPr>
            <a:endParaRPr lang="en-US" sz="1500" dirty="0"/>
          </a:p>
          <a:p>
            <a:pPr marL="0" indent="0">
              <a:buNone/>
            </a:pPr>
            <a:r>
              <a:rPr lang="en-US" sz="1600" b="1" dirty="0"/>
              <a:t>Suggested online courses (Free)</a:t>
            </a:r>
          </a:p>
          <a:p>
            <a:pPr marL="0" indent="0">
              <a:buNone/>
            </a:pPr>
            <a:r>
              <a:rPr lang="en-US" sz="1400" dirty="0"/>
              <a:t>Introduction to systems biology (Uri Alon)  </a:t>
            </a:r>
            <a:r>
              <a:rPr lang="en-US" sz="1400" dirty="0">
                <a:hlinkClick r:id="rId3"/>
              </a:rPr>
              <a:t>- https://www.weizmann.ac.il/mcb/UriAlon/courses/systems-biology-course-2018</a:t>
            </a:r>
            <a:r>
              <a:rPr lang="en-US" sz="1400" dirty="0"/>
              <a:t> </a:t>
            </a:r>
          </a:p>
          <a:p>
            <a:pPr marL="0" indent="0">
              <a:buNone/>
            </a:pPr>
            <a:r>
              <a:rPr lang="en-US" sz="1400" dirty="0"/>
              <a:t>Systems medicine (Uri Alon) - </a:t>
            </a:r>
            <a:r>
              <a:rPr lang="en-US" sz="1400" dirty="0">
                <a:hlinkClick r:id="rId4"/>
              </a:rPr>
              <a:t>https://www.weizmann.ac.il/mcb/UriAlon/courses/systems-medicine-course-2019</a:t>
            </a:r>
            <a:endParaRPr lang="en-US" sz="1400" dirty="0"/>
          </a:p>
          <a:p>
            <a:pPr marL="0" indent="0">
              <a:buNone/>
            </a:pPr>
            <a:r>
              <a:rPr lang="en-US" sz="1400" dirty="0"/>
              <a:t>Nonlinear dynamics and chaos (</a:t>
            </a:r>
            <a:r>
              <a:rPr lang="en-US" sz="1400" dirty="0" err="1"/>
              <a:t>Strogatz</a:t>
            </a:r>
            <a:r>
              <a:rPr lang="en-US" sz="1400" dirty="0"/>
              <a:t>) - </a:t>
            </a:r>
            <a:r>
              <a:rPr lang="en-US" sz="1400" dirty="0">
                <a:hlinkClick r:id="rId5"/>
              </a:rPr>
              <a:t>https://www.youtube.com/playlist?list=PLbN57C5Zdl6j_qJA-pARJnKsmROzPnO9V</a:t>
            </a:r>
            <a:endParaRPr lang="en-US" sz="1400" dirty="0"/>
          </a:p>
          <a:p>
            <a:pPr marL="0" indent="0">
              <a:buNone/>
            </a:pPr>
            <a:endParaRPr lang="en-US" sz="1400" dirty="0"/>
          </a:p>
          <a:p>
            <a:pPr marL="0" indent="0">
              <a:buNone/>
            </a:pPr>
            <a:endParaRPr lang="en-US" sz="1400" dirty="0"/>
          </a:p>
        </p:txBody>
      </p:sp>
    </p:spTree>
    <p:extLst>
      <p:ext uri="{BB962C8B-B14F-4D97-AF65-F5344CB8AC3E}">
        <p14:creationId xmlns:p14="http://schemas.microsoft.com/office/powerpoint/2010/main" val="11121863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sigh of relief*</a:t>
            </a:r>
            <a:br>
              <a:rPr lang="en-US" dirty="0"/>
            </a:br>
            <a:endParaRPr lang="en-US" dirty="0"/>
          </a:p>
        </p:txBody>
      </p:sp>
    </p:spTree>
    <p:extLst>
      <p:ext uri="{BB962C8B-B14F-4D97-AF65-F5344CB8AC3E}">
        <p14:creationId xmlns:p14="http://schemas.microsoft.com/office/powerpoint/2010/main" val="8311413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 for your participation</a:t>
            </a:r>
          </a:p>
        </p:txBody>
      </p:sp>
    </p:spTree>
    <p:extLst>
      <p:ext uri="{BB962C8B-B14F-4D97-AF65-F5344CB8AC3E}">
        <p14:creationId xmlns:p14="http://schemas.microsoft.com/office/powerpoint/2010/main" val="178696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circuit explains the shape of the GTT curve </a:t>
            </a:r>
          </a:p>
        </p:txBody>
      </p:sp>
      <p:sp>
        <p:nvSpPr>
          <p:cNvPr id="3" name="Content Placeholder 2"/>
          <p:cNvSpPr>
            <a:spLocks noGrp="1"/>
          </p:cNvSpPr>
          <p:nvPr>
            <p:ph idx="1"/>
          </p:nvPr>
        </p:nvSpPr>
        <p:spPr/>
        <p:txBody>
          <a:bodyPr>
            <a:normAutofit/>
          </a:bodyPr>
          <a:lstStyle/>
          <a:p>
            <a:r>
              <a:rPr lang="en-US" sz="2400" dirty="0"/>
              <a:t>In GTT, you drink 75g of glucose, and measure blood glucose in the following two hours. </a:t>
            </a:r>
          </a:p>
        </p:txBody>
      </p:sp>
      <p:pic>
        <p:nvPicPr>
          <p:cNvPr id="5" name="Picture 4"/>
          <p:cNvPicPr>
            <a:picLocks noChangeAspect="1"/>
          </p:cNvPicPr>
          <p:nvPr/>
        </p:nvPicPr>
        <p:blipFill>
          <a:blip r:embed="rId3"/>
          <a:stretch>
            <a:fillRect/>
          </a:stretch>
        </p:blipFill>
        <p:spPr>
          <a:xfrm>
            <a:off x="1848448" y="3053752"/>
            <a:ext cx="4247552" cy="2973288"/>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6795379" y="3053600"/>
            <a:ext cx="3859042" cy="2898170"/>
          </a:xfrm>
          <a:prstGeom prst="rect">
            <a:avLst/>
          </a:prstGeom>
        </p:spPr>
      </p:pic>
    </p:spTree>
    <p:extLst>
      <p:ext uri="{BB962C8B-B14F-4D97-AF65-F5344CB8AC3E}">
        <p14:creationId xmlns:p14="http://schemas.microsoft.com/office/powerpoint/2010/main" val="3673945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rigorous control is achieved despite vast differences between people</a:t>
            </a:r>
          </a:p>
        </p:txBody>
      </p:sp>
      <p:sp>
        <p:nvSpPr>
          <p:cNvPr id="3" name="Content Placeholder 2"/>
          <p:cNvSpPr>
            <a:spLocks noGrp="1"/>
          </p:cNvSpPr>
          <p:nvPr>
            <p:ph idx="1"/>
          </p:nvPr>
        </p:nvSpPr>
        <p:spPr/>
        <p:txBody>
          <a:bodyPr>
            <a:normAutofit/>
          </a:bodyPr>
          <a:lstStyle/>
          <a:p>
            <a:r>
              <a:rPr lang="en-US" sz="2400" dirty="0"/>
              <a:t>Individuals can vary in weight, undergo the changes of pregnancy, vary in activity and diet. Yet most people most of the time have the same glucose set-points and dynamics!</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17341" y="3021446"/>
            <a:ext cx="4278284" cy="3366654"/>
          </a:xfrm>
          <a:prstGeom prst="rect">
            <a:avLst/>
          </a:prstGeom>
        </p:spPr>
      </p:pic>
    </p:spTree>
    <p:extLst>
      <p:ext uri="{BB962C8B-B14F-4D97-AF65-F5344CB8AC3E}">
        <p14:creationId xmlns:p14="http://schemas.microsoft.com/office/powerpoint/2010/main" val="3610120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rigorous control is achieved despite vast differences between people</a:t>
            </a:r>
          </a:p>
        </p:txBody>
      </p:sp>
      <p:sp>
        <p:nvSpPr>
          <p:cNvPr id="3" name="Content Placeholder 2"/>
          <p:cNvSpPr>
            <a:spLocks noGrp="1"/>
          </p:cNvSpPr>
          <p:nvPr>
            <p:ph idx="1"/>
          </p:nvPr>
        </p:nvSpPr>
        <p:spPr/>
        <p:txBody>
          <a:bodyPr>
            <a:normAutofit/>
          </a:bodyPr>
          <a:lstStyle/>
          <a:p>
            <a:r>
              <a:rPr lang="en-US" sz="2400" dirty="0"/>
              <a:t>Individuals can vary in weight, undergo the changes of pregnancy, vary in activity and diet. Yet most people most of the time have the same glucose set-points and dynamics!</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17341" y="3021446"/>
            <a:ext cx="4278284" cy="3366654"/>
          </a:xfrm>
          <a:prstGeom prst="rect">
            <a:avLst/>
          </a:prstGeom>
        </p:spPr>
      </p:pic>
      <p:pic>
        <p:nvPicPr>
          <p:cNvPr id="7" name="Picture 6"/>
          <p:cNvPicPr>
            <a:picLocks noChangeAspect="1"/>
          </p:cNvPicPr>
          <p:nvPr/>
        </p:nvPicPr>
        <p:blipFill>
          <a:blip r:embed="rId3"/>
          <a:stretch>
            <a:fillRect/>
          </a:stretch>
        </p:blipFill>
        <p:spPr>
          <a:xfrm>
            <a:off x="6576028" y="3278189"/>
            <a:ext cx="4507294" cy="2898774"/>
          </a:xfrm>
          <a:prstGeom prst="rect">
            <a:avLst/>
          </a:prstGeom>
        </p:spPr>
      </p:pic>
    </p:spTree>
    <p:extLst>
      <p:ext uri="{BB962C8B-B14F-4D97-AF65-F5344CB8AC3E}">
        <p14:creationId xmlns:p14="http://schemas.microsoft.com/office/powerpoint/2010/main" val="2389555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We have now completed a verbal introduction to this system</a:t>
            </a:r>
          </a:p>
        </p:txBody>
      </p:sp>
      <p:sp>
        <p:nvSpPr>
          <p:cNvPr id="3" name="Content Placeholder 2"/>
          <p:cNvSpPr>
            <a:spLocks noGrp="1"/>
          </p:cNvSpPr>
          <p:nvPr>
            <p:ph idx="1"/>
          </p:nvPr>
        </p:nvSpPr>
        <p:spPr>
          <a:xfrm>
            <a:off x="838199" y="1825625"/>
            <a:ext cx="5867401" cy="4351338"/>
          </a:xfrm>
        </p:spPr>
        <p:txBody>
          <a:bodyPr>
            <a:normAutofit/>
          </a:bodyPr>
          <a:lstStyle/>
          <a:p>
            <a:pPr marL="0" indent="0">
              <a:buNone/>
            </a:pPr>
            <a:r>
              <a:rPr lang="en-US" sz="2000" dirty="0"/>
              <a:t>We want to go beyond verbal descriptions by adding equations. Equations can help us focus on important parameters and to generalize principles from one system to other systems.</a:t>
            </a:r>
          </a:p>
          <a:p>
            <a:endParaRPr lang="en-US" sz="2000" dirty="0"/>
          </a:p>
          <a:p>
            <a:pPr marL="0" indent="0">
              <a:buNone/>
            </a:pPr>
            <a:r>
              <a:rPr lang="en-US" sz="2000" dirty="0"/>
              <a:t>Mathematical models for this circuit helped to define key parameters like insulin resistance. They also provide ways to estimate these parameters based on clinical measurements. </a:t>
            </a:r>
          </a:p>
          <a:p>
            <a:pPr marL="0" indent="0">
              <a:buNone/>
            </a:pPr>
            <a:endParaRPr lang="en-US" dirty="0"/>
          </a:p>
        </p:txBody>
      </p:sp>
      <p:pic>
        <p:nvPicPr>
          <p:cNvPr id="5" name="Picture 4"/>
          <p:cNvPicPr>
            <a:picLocks noChangeAspect="1"/>
          </p:cNvPicPr>
          <p:nvPr/>
        </p:nvPicPr>
        <p:blipFill rotWithShape="1">
          <a:blip r:embed="rId3"/>
          <a:srcRect b="15017"/>
          <a:stretch/>
        </p:blipFill>
        <p:spPr>
          <a:xfrm>
            <a:off x="7447538" y="2063750"/>
            <a:ext cx="4535924" cy="3270250"/>
          </a:xfrm>
          <a:prstGeom prst="rect">
            <a:avLst/>
          </a:prstGeom>
        </p:spPr>
      </p:pic>
    </p:spTree>
    <p:extLst>
      <p:ext uri="{BB962C8B-B14F-4D97-AF65-F5344CB8AC3E}">
        <p14:creationId xmlns:p14="http://schemas.microsoft.com/office/powerpoint/2010/main" val="1810807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Our aim is to understand how physiological circuits work, and how they fails into a state of diseases</a:t>
            </a:r>
          </a:p>
        </p:txBody>
      </p:sp>
      <p:sp>
        <p:nvSpPr>
          <p:cNvPr id="3" name="Content Placeholder 2"/>
          <p:cNvSpPr>
            <a:spLocks noGrp="1"/>
          </p:cNvSpPr>
          <p:nvPr>
            <p:ph idx="1"/>
          </p:nvPr>
        </p:nvSpPr>
        <p:spPr/>
        <p:txBody>
          <a:bodyPr/>
          <a:lstStyle/>
          <a:p>
            <a:r>
              <a:rPr lang="en-US" dirty="0"/>
              <a:t>We will explore the amazing world of the human body!</a:t>
            </a:r>
          </a:p>
        </p:txBody>
      </p:sp>
      <p:pic>
        <p:nvPicPr>
          <p:cNvPr id="6" name="Picture 2">
            <a:extLst>
              <a:ext uri="{FF2B5EF4-FFF2-40B4-BE49-F238E27FC236}">
                <a16:creationId xmlns:a16="http://schemas.microsoft.com/office/drawing/2014/main" id="{CC94C813-B03A-A700-0FB6-480281F96F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396"/>
          <a:stretch/>
        </p:blipFill>
        <p:spPr bwMode="auto">
          <a:xfrm>
            <a:off x="1564640" y="3429000"/>
            <a:ext cx="8676640" cy="28864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33527A8-F65E-81C2-0CD8-1BE23A71DDC8}"/>
              </a:ext>
            </a:extLst>
          </p:cNvPr>
          <p:cNvSpPr/>
          <p:nvPr/>
        </p:nvSpPr>
        <p:spPr>
          <a:xfrm>
            <a:off x="5137467" y="3581009"/>
            <a:ext cx="2113280" cy="23723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375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will use mathematical models in order to explain many of our observations:</a:t>
            </a:r>
          </a:p>
        </p:txBody>
      </p:sp>
      <p:sp>
        <p:nvSpPr>
          <p:cNvPr id="3" name="Content Placeholder 2"/>
          <p:cNvSpPr>
            <a:spLocks noGrp="1"/>
          </p:cNvSpPr>
          <p:nvPr>
            <p:ph idx="1"/>
          </p:nvPr>
        </p:nvSpPr>
        <p:spPr/>
        <p:txBody>
          <a:bodyPr/>
          <a:lstStyle/>
          <a:p>
            <a:r>
              <a:rPr lang="en-US" dirty="0"/>
              <a:t>How glucose is kept within a tight range?</a:t>
            </a:r>
          </a:p>
          <a:p>
            <a:r>
              <a:rPr lang="en-US" dirty="0"/>
              <a:t>How glucose set-point is kept around 5mM despite variation in parameters?</a:t>
            </a:r>
          </a:p>
          <a:p>
            <a:r>
              <a:rPr lang="en-US" dirty="0"/>
              <a:t>How glucose dynamics are tightly regulated despite variation in parameters?</a:t>
            </a:r>
          </a:p>
          <a:p>
            <a:r>
              <a:rPr lang="en-US" b="1" i="1" dirty="0"/>
              <a:t>How</a:t>
            </a:r>
            <a:r>
              <a:rPr lang="en-US" dirty="0"/>
              <a:t> this regulation breaks into a state of disease?</a:t>
            </a:r>
          </a:p>
          <a:p>
            <a:r>
              <a:rPr lang="en-US" b="1" i="1" dirty="0"/>
              <a:t>Why</a:t>
            </a:r>
            <a:r>
              <a:rPr lang="en-US" dirty="0"/>
              <a:t> this regulation breaks into a state of disease?</a:t>
            </a:r>
          </a:p>
          <a:p>
            <a:endParaRPr lang="en-US" dirty="0"/>
          </a:p>
          <a:p>
            <a:endParaRPr lang="en-US" dirty="0"/>
          </a:p>
          <a:p>
            <a:endParaRPr lang="en-US" dirty="0"/>
          </a:p>
        </p:txBody>
      </p:sp>
    </p:spTree>
    <p:extLst>
      <p:ext uri="{BB962C8B-B14F-4D97-AF65-F5344CB8AC3E}">
        <p14:creationId xmlns:p14="http://schemas.microsoft.com/office/powerpoint/2010/main" val="2039379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sigh of relief*</a:t>
            </a:r>
            <a:br>
              <a:rPr lang="en-US" dirty="0"/>
            </a:br>
            <a:endParaRPr lang="en-US" dirty="0"/>
          </a:p>
        </p:txBody>
      </p:sp>
    </p:spTree>
    <p:extLst>
      <p:ext uri="{BB962C8B-B14F-4D97-AF65-F5344CB8AC3E}">
        <p14:creationId xmlns:p14="http://schemas.microsoft.com/office/powerpoint/2010/main" val="276018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E754A-6D32-5312-A8CC-B9E3D67DF4BD}"/>
              </a:ext>
            </a:extLst>
          </p:cNvPr>
          <p:cNvSpPr>
            <a:spLocks noGrp="1"/>
          </p:cNvSpPr>
          <p:nvPr>
            <p:ph idx="1"/>
          </p:nvPr>
        </p:nvSpPr>
        <p:spPr>
          <a:xfrm>
            <a:off x="838200" y="1825625"/>
            <a:ext cx="7684008" cy="4351338"/>
          </a:xfrm>
        </p:spPr>
        <p:txBody>
          <a:bodyPr>
            <a:normAutofit/>
          </a:bodyPr>
          <a:lstStyle/>
          <a:p>
            <a:r>
              <a:rPr lang="en-US" sz="2000" dirty="0"/>
              <a:t>Dynamic models are </a:t>
            </a:r>
            <a:r>
              <a:rPr lang="en-US" sz="2000" b="1" dirty="0"/>
              <a:t>simplified representations</a:t>
            </a:r>
            <a:r>
              <a:rPr lang="en-US" sz="2000" dirty="0"/>
              <a:t> of real-world entities, in equations or code.</a:t>
            </a:r>
          </a:p>
          <a:p>
            <a:r>
              <a:rPr lang="en-US" sz="2000" dirty="0"/>
              <a:t>A dynamic model is mechanistic, meaning that it is built by </a:t>
            </a:r>
            <a:r>
              <a:rPr lang="en-US" sz="2000" b="1" dirty="0"/>
              <a:t>explicitly considering the processes </a:t>
            </a:r>
            <a:r>
              <a:rPr lang="en-US" sz="2000" dirty="0"/>
              <a:t>that produce our observations.</a:t>
            </a:r>
          </a:p>
          <a:p>
            <a:r>
              <a:rPr lang="en-US" sz="2000" dirty="0"/>
              <a:t>They intended to mimic the essentials of the study system and describe how system properties </a:t>
            </a:r>
            <a:r>
              <a:rPr lang="en-US" sz="2000" b="1" dirty="0"/>
              <a:t>change over time</a:t>
            </a:r>
            <a:r>
              <a:rPr lang="en-US" sz="2000" dirty="0"/>
              <a:t>.</a:t>
            </a:r>
          </a:p>
          <a:p>
            <a:r>
              <a:rPr lang="en-US" sz="2000" dirty="0"/>
              <a:t>Dynamic models allow us to examine relationships that couldn’t be sorted out by purely experimental methods, and to make forecasts that cannot be made strictly by extrapolating from data.</a:t>
            </a:r>
          </a:p>
          <a:p>
            <a:r>
              <a:rPr lang="en-US" sz="2000" dirty="0"/>
              <a:t>Using this approach, we can aim to explain </a:t>
            </a:r>
            <a:r>
              <a:rPr lang="en-US" sz="2000" b="1" dirty="0"/>
              <a:t>why variables are related</a:t>
            </a:r>
            <a:r>
              <a:rPr lang="en-US" sz="2000" dirty="0"/>
              <a:t> the way they are.</a:t>
            </a:r>
          </a:p>
          <a:p>
            <a:endParaRPr lang="en-US" sz="2000" dirty="0"/>
          </a:p>
        </p:txBody>
      </p:sp>
      <p:sp>
        <p:nvSpPr>
          <p:cNvPr id="6" name="Title 1">
            <a:extLst>
              <a:ext uri="{FF2B5EF4-FFF2-40B4-BE49-F238E27FC236}">
                <a16:creationId xmlns:a16="http://schemas.microsoft.com/office/drawing/2014/main" id="{43C21EF0-A44C-27BE-CD17-8D7700AAD695}"/>
              </a:ext>
            </a:extLst>
          </p:cNvPr>
          <p:cNvSpPr>
            <a:spLocks noGrp="1"/>
          </p:cNvSpPr>
          <p:nvPr>
            <p:ph type="title"/>
          </p:nvPr>
        </p:nvSpPr>
        <p:spPr>
          <a:xfrm>
            <a:off x="838200" y="365125"/>
            <a:ext cx="10515600" cy="1325563"/>
          </a:xfrm>
        </p:spPr>
        <p:txBody>
          <a:bodyPr>
            <a:normAutofit/>
          </a:bodyPr>
          <a:lstStyle/>
          <a:p>
            <a:pPr algn="ctr"/>
            <a:r>
              <a:rPr lang="en-US" dirty="0"/>
              <a:t>The minimal glucose-insulin model </a:t>
            </a:r>
            <a:br>
              <a:rPr lang="en-US" dirty="0"/>
            </a:br>
            <a:r>
              <a:rPr lang="en-US" sz="3600" b="1" dirty="0">
                <a:latin typeface="+mn-lt"/>
              </a:rPr>
              <a:t>dynamic model of blood factors</a:t>
            </a:r>
          </a:p>
        </p:txBody>
      </p:sp>
      <p:pic>
        <p:nvPicPr>
          <p:cNvPr id="3074" name="Picture 2" descr="What is System Dynamics | System Dynamics Society">
            <a:extLst>
              <a:ext uri="{FF2B5EF4-FFF2-40B4-BE49-F238E27FC236}">
                <a16:creationId xmlns:a16="http://schemas.microsoft.com/office/drawing/2014/main" id="{43E8F986-5512-8DCB-8D32-CA90E0A7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7489" y="2267713"/>
            <a:ext cx="3090672" cy="3090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96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The minimal glucose-insulin model </a:t>
            </a:r>
            <a:br>
              <a:rPr lang="en-US" dirty="0"/>
            </a:br>
            <a:r>
              <a:rPr lang="en-US" sz="3600" b="1" dirty="0">
                <a:latin typeface="+mn-lt"/>
              </a:rPr>
              <a:t>a system of two differential equations</a:t>
            </a:r>
          </a:p>
        </p:txBody>
      </p:sp>
      <p:sp>
        <p:nvSpPr>
          <p:cNvPr id="3" name="Content Placeholder 2"/>
          <p:cNvSpPr>
            <a:spLocks noGrp="1"/>
          </p:cNvSpPr>
          <p:nvPr>
            <p:ph idx="1"/>
          </p:nvPr>
        </p:nvSpPr>
        <p:spPr/>
        <p:txBody>
          <a:bodyPr>
            <a:normAutofit/>
          </a:bodyPr>
          <a:lstStyle/>
          <a:p>
            <a:r>
              <a:rPr lang="en-US" sz="2400" dirty="0"/>
              <a:t>Our main aim is to understand how and why blood glucose changes over time, and its effects on our body over time.</a:t>
            </a:r>
          </a:p>
          <a:p>
            <a:r>
              <a:rPr lang="en-US" sz="2400" dirty="0"/>
              <a:t>For this purpose, we use two differential equations.</a:t>
            </a:r>
          </a:p>
          <a:p>
            <a:r>
              <a:rPr lang="en-US" sz="2400" dirty="0"/>
              <a:t>Differential equation usually describes how something changes over time by considering the processes that affect it.  </a:t>
            </a:r>
          </a:p>
          <a:p>
            <a:pPr marL="0" indent="0">
              <a:buNone/>
            </a:pPr>
            <a:endParaRPr lang="en-US" sz="2400" dirty="0"/>
          </a:p>
          <a:p>
            <a:pPr marL="0" indent="0" algn="ctr">
              <a:buNone/>
            </a:pPr>
            <a:r>
              <a:rPr lang="en-US" sz="2400" b="1" i="1" dirty="0"/>
              <a:t>In this model, we have a system of two differential equations </a:t>
            </a:r>
          </a:p>
          <a:p>
            <a:pPr marL="0" indent="0" algn="ctr">
              <a:buNone/>
            </a:pPr>
            <a:r>
              <a:rPr lang="en-US" sz="2400" b="1" i="1" dirty="0"/>
              <a:t>one for glucose and one for insulin</a:t>
            </a:r>
          </a:p>
          <a:p>
            <a:pPr marL="0" indent="0">
              <a:buNone/>
            </a:pPr>
            <a:endParaRPr lang="en-US" dirty="0"/>
          </a:p>
        </p:txBody>
      </p:sp>
    </p:spTree>
    <p:extLst>
      <p:ext uri="{BB962C8B-B14F-4D97-AF65-F5344CB8AC3E}">
        <p14:creationId xmlns:p14="http://schemas.microsoft.com/office/powerpoint/2010/main" val="319258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differential equation for glucose is made from its production and removal </a:t>
            </a:r>
          </a:p>
        </p:txBody>
      </p:sp>
      <mc:AlternateContent xmlns:mc="http://schemas.openxmlformats.org/markup-compatibility/2006" xmlns:a14="http://schemas.microsoft.com/office/drawing/2010/main">
        <mc:Choice Requires="a14">
          <p:sp>
            <p:nvSpPr>
              <p:cNvPr id="5" name="TextBox 4"/>
              <p:cNvSpPr txBox="1"/>
              <p:nvPr/>
            </p:nvSpPr>
            <p:spPr>
              <a:xfrm>
                <a:off x="838200" y="1936865"/>
                <a:ext cx="10515600" cy="936603"/>
              </a:xfrm>
              <a:prstGeom prst="rect">
                <a:avLst/>
              </a:prstGeom>
              <a:noFill/>
            </p:spPr>
            <p:txBody>
              <a:bodyPr wrap="square" rtlCol="0">
                <a:spAutoFit/>
              </a:bodyPr>
              <a:lstStyle/>
              <a:p>
                <a:pPr algn="ct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𝑑𝐺</m:t>
                        </m:r>
                      </m:num>
                      <m:den>
                        <m:r>
                          <a:rPr lang="en-US" sz="2800" b="0" i="1" dirty="0" err="1" smtClean="0">
                            <a:latin typeface="Cambria Math" panose="02040503050406030204" pitchFamily="18" charset="0"/>
                          </a:rPr>
                          <m:t>𝑑𝑡</m:t>
                        </m:r>
                      </m:den>
                    </m:f>
                  </m:oMath>
                </a14:m>
                <a:r>
                  <a:rPr lang="en-US" sz="2800" i="1" dirty="0"/>
                  <a:t> = Rate of change of glucose = production-removal</a:t>
                </a:r>
              </a:p>
              <a:p>
                <a:pPr algn="ctr"/>
                <a:endParaRPr lang="en-US" sz="1400" b="1" i="1" dirty="0"/>
              </a:p>
            </p:txBody>
          </p:sp>
        </mc:Choice>
        <mc:Fallback xmlns="">
          <p:sp>
            <p:nvSpPr>
              <p:cNvPr id="5" name="TextBox 4"/>
              <p:cNvSpPr txBox="1">
                <a:spLocks noRot="1" noChangeAspect="1" noMove="1" noResize="1" noEditPoints="1" noAdjustHandles="1" noChangeArrowheads="1" noChangeShapeType="1" noTextEdit="1"/>
              </p:cNvSpPr>
              <p:nvPr/>
            </p:nvSpPr>
            <p:spPr>
              <a:xfrm>
                <a:off x="838200" y="1936865"/>
                <a:ext cx="10515600" cy="93660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5811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differential equation for glucose is made from its production and removal </a:t>
            </a:r>
          </a:p>
        </p:txBody>
      </p:sp>
      <mc:AlternateContent xmlns:mc="http://schemas.openxmlformats.org/markup-compatibility/2006" xmlns:a14="http://schemas.microsoft.com/office/drawing/2010/main">
        <mc:Choice Requires="a14">
          <p:sp>
            <p:nvSpPr>
              <p:cNvPr id="5" name="TextBox 4"/>
              <p:cNvSpPr txBox="1"/>
              <p:nvPr/>
            </p:nvSpPr>
            <p:spPr>
              <a:xfrm>
                <a:off x="838200" y="1936865"/>
                <a:ext cx="10515600" cy="2036327"/>
              </a:xfrm>
              <a:prstGeom prst="rect">
                <a:avLst/>
              </a:prstGeom>
              <a:noFill/>
            </p:spPr>
            <p:txBody>
              <a:bodyPr wrap="square" rtlCol="0">
                <a:spAutoFit/>
              </a:bodyPr>
              <a:lstStyle/>
              <a:p>
                <a:pPr algn="ct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𝑑𝐺</m:t>
                        </m:r>
                      </m:num>
                      <m:den>
                        <m:r>
                          <a:rPr lang="en-US" sz="2800" b="0" i="1" dirty="0" err="1" smtClean="0">
                            <a:latin typeface="Cambria Math" panose="02040503050406030204" pitchFamily="18" charset="0"/>
                          </a:rPr>
                          <m:t>𝑑𝑡</m:t>
                        </m:r>
                      </m:den>
                    </m:f>
                  </m:oMath>
                </a14:m>
                <a:r>
                  <a:rPr lang="en-US" sz="2800" i="1" dirty="0"/>
                  <a:t> = Rate of change of glucose = production-removal</a:t>
                </a:r>
              </a:p>
              <a:p>
                <a:pPr algn="ctr"/>
                <a:endParaRPr lang="en-US" sz="1400" b="1" i="1" dirty="0"/>
              </a:p>
              <a:p>
                <a:r>
                  <a:rPr lang="en-US" b="1" dirty="0"/>
                  <a:t>Blood glucose concentration, </a:t>
                </a:r>
                <a14:m>
                  <m:oMath xmlns:m="http://schemas.openxmlformats.org/officeDocument/2006/math">
                    <m:r>
                      <a:rPr lang="en-US" b="1" i="1" dirty="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𝒕</m:t>
                    </m:r>
                    <m:r>
                      <a:rPr lang="en-US" b="1" i="1" dirty="0">
                        <a:latin typeface="Cambria Math" panose="02040503050406030204" pitchFamily="18" charset="0"/>
                      </a:rPr>
                      <m:t>)</m:t>
                    </m:r>
                  </m:oMath>
                </a14:m>
                <a:r>
                  <a:rPr lang="en-US" b="1" dirty="0"/>
                  <a:t>, is produced by meals and by the liver when we fast, whose sum is denoted </a:t>
                </a:r>
                <a14:m>
                  <m:oMath xmlns:m="http://schemas.openxmlformats.org/officeDocument/2006/math">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𝒕</m:t>
                    </m:r>
                    <m:r>
                      <a:rPr lang="en-US" b="1" i="1" dirty="0">
                        <a:latin typeface="Cambria Math" panose="02040503050406030204" pitchFamily="18" charset="0"/>
                      </a:rPr>
                      <m:t>)</m:t>
                    </m:r>
                  </m:oMath>
                </a14:m>
                <a:r>
                  <a:rPr lang="en-US" b="1" dirty="0"/>
                  <a:t>:</a:t>
                </a:r>
              </a:p>
              <a:p>
                <a:pPr algn="ctr"/>
                <a:r>
                  <a:rPr lang="en-US" b="1" dirty="0"/>
                  <a:t>Glucose production = </a:t>
                </a:r>
                <a14:m>
                  <m:oMath xmlns:m="http://schemas.openxmlformats.org/officeDocument/2006/math">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𝒕</m:t>
                    </m:r>
                    <m:r>
                      <a:rPr lang="en-US" b="1" i="1" dirty="0">
                        <a:latin typeface="Cambria Math" panose="02040503050406030204" pitchFamily="18" charset="0"/>
                      </a:rPr>
                      <m:t>)</m:t>
                    </m:r>
                  </m:oMath>
                </a14:m>
                <a:endParaRPr lang="en-US" b="1" dirty="0"/>
              </a:p>
              <a:p>
                <a:pPr algn="ct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38200" y="1936865"/>
                <a:ext cx="10515600" cy="2036327"/>
              </a:xfrm>
              <a:prstGeom prst="rect">
                <a:avLst/>
              </a:prstGeom>
              <a:blipFill>
                <a:blip r:embed="rId2"/>
                <a:stretch>
                  <a:fillRect l="-522"/>
                </a:stretch>
              </a:blipFill>
            </p:spPr>
            <p:txBody>
              <a:bodyPr/>
              <a:lstStyle/>
              <a:p>
                <a:r>
                  <a:rPr lang="en-US">
                    <a:noFill/>
                  </a:rPr>
                  <a:t> </a:t>
                </a:r>
              </a:p>
            </p:txBody>
          </p:sp>
        </mc:Fallback>
      </mc:AlternateContent>
    </p:spTree>
    <p:extLst>
      <p:ext uri="{BB962C8B-B14F-4D97-AF65-F5344CB8AC3E}">
        <p14:creationId xmlns:p14="http://schemas.microsoft.com/office/powerpoint/2010/main" val="1785440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differential equation for glucose is made from its production and removal </a:t>
            </a:r>
          </a:p>
        </p:txBody>
      </p:sp>
      <mc:AlternateContent xmlns:mc="http://schemas.openxmlformats.org/markup-compatibility/2006" xmlns:a14="http://schemas.microsoft.com/office/drawing/2010/main">
        <mc:Choice Requires="a14">
          <p:sp>
            <p:nvSpPr>
              <p:cNvPr id="5" name="TextBox 4"/>
              <p:cNvSpPr txBox="1"/>
              <p:nvPr/>
            </p:nvSpPr>
            <p:spPr>
              <a:xfrm>
                <a:off x="838200" y="1936865"/>
                <a:ext cx="10515600" cy="3706592"/>
              </a:xfrm>
              <a:prstGeom prst="rect">
                <a:avLst/>
              </a:prstGeom>
              <a:noFill/>
            </p:spPr>
            <p:txBody>
              <a:bodyPr wrap="square" rtlCol="0">
                <a:spAutoFit/>
              </a:bodyPr>
              <a:lstStyle/>
              <a:p>
                <a:pPr algn="ct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𝑑𝐺</m:t>
                        </m:r>
                      </m:num>
                      <m:den>
                        <m:r>
                          <a:rPr lang="en-US" sz="2800" b="0" i="1" dirty="0" err="1" smtClean="0">
                            <a:latin typeface="Cambria Math" panose="02040503050406030204" pitchFamily="18" charset="0"/>
                          </a:rPr>
                          <m:t>𝑑𝑡</m:t>
                        </m:r>
                      </m:den>
                    </m:f>
                  </m:oMath>
                </a14:m>
                <a:r>
                  <a:rPr lang="en-US" sz="2800" i="1" dirty="0"/>
                  <a:t> = Rate of change of glucose = production-removal</a:t>
                </a:r>
              </a:p>
              <a:p>
                <a:pPr algn="ctr"/>
                <a:endParaRPr lang="en-US" sz="1400" b="1" i="1" dirty="0"/>
              </a:p>
              <a:p>
                <a:r>
                  <a:rPr lang="en-US" dirty="0"/>
                  <a:t>Blood glucose concentration, </a:t>
                </a:r>
                <a14:m>
                  <m:oMath xmlns:m="http://schemas.openxmlformats.org/officeDocument/2006/math">
                    <m:r>
                      <a:rPr lang="en-US" b="0" i="1" dirty="0">
                        <a:latin typeface="Cambria Math" panose="02040503050406030204" pitchFamily="18" charset="0"/>
                      </a:rPr>
                      <m:t>𝐺</m:t>
                    </m:r>
                    <m:r>
                      <a:rPr lang="en-US" b="0" i="1" dirty="0">
                        <a:latin typeface="Cambria Math" panose="02040503050406030204" pitchFamily="18" charset="0"/>
                      </a:rPr>
                      <m:t>(</m:t>
                    </m:r>
                    <m:r>
                      <a:rPr lang="en-US" b="0" i="1" dirty="0">
                        <a:latin typeface="Cambria Math" panose="02040503050406030204" pitchFamily="18" charset="0"/>
                      </a:rPr>
                      <m:t>𝑡</m:t>
                    </m:r>
                    <m:r>
                      <a:rPr lang="en-US" b="0" i="1" dirty="0">
                        <a:latin typeface="Cambria Math" panose="02040503050406030204" pitchFamily="18" charset="0"/>
                      </a:rPr>
                      <m:t>)</m:t>
                    </m:r>
                  </m:oMath>
                </a14:m>
                <a:r>
                  <a:rPr lang="en-US" dirty="0"/>
                  <a:t>, is produced by meals and by the liver when we fast, whose sum is   denoted </a:t>
                </a:r>
                <a14:m>
                  <m:oMath xmlns:m="http://schemas.openxmlformats.org/officeDocument/2006/math">
                    <m:r>
                      <a:rPr lang="en-US" b="0" i="1" dirty="0">
                        <a:latin typeface="Cambria Math" panose="02040503050406030204" pitchFamily="18" charset="0"/>
                      </a:rPr>
                      <m:t>𝑚</m:t>
                    </m:r>
                    <m:r>
                      <a:rPr lang="en-US" b="0" i="1" dirty="0">
                        <a:latin typeface="Cambria Math" panose="02040503050406030204" pitchFamily="18" charset="0"/>
                      </a:rPr>
                      <m:t>(</m:t>
                    </m:r>
                    <m:r>
                      <a:rPr lang="en-US" b="0" i="1" dirty="0">
                        <a:latin typeface="Cambria Math" panose="02040503050406030204" pitchFamily="18" charset="0"/>
                      </a:rPr>
                      <m:t>𝑡</m:t>
                    </m:r>
                    <m:r>
                      <a:rPr lang="en-US" b="0" i="1" dirty="0">
                        <a:latin typeface="Cambria Math" panose="02040503050406030204" pitchFamily="18" charset="0"/>
                      </a:rPr>
                      <m:t>)</m:t>
                    </m:r>
                  </m:oMath>
                </a14:m>
                <a:r>
                  <a:rPr lang="en-US" dirty="0"/>
                  <a:t>:</a:t>
                </a:r>
              </a:p>
              <a:p>
                <a:pPr algn="ctr"/>
                <a:r>
                  <a:rPr lang="en-US" dirty="0"/>
                  <a:t>Glucose production = </a:t>
                </a:r>
                <a14:m>
                  <m:oMath xmlns:m="http://schemas.openxmlformats.org/officeDocument/2006/math">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m:t>
                    </m:r>
                  </m:oMath>
                </a14:m>
                <a:endParaRPr lang="en-US" dirty="0"/>
              </a:p>
              <a:p>
                <a:pPr algn="ctr"/>
                <a:endParaRPr lang="en-US" dirty="0"/>
              </a:p>
              <a:p>
                <a:r>
                  <a:rPr lang="en-US" b="1" dirty="0"/>
                  <a:t>Glucose is removed by the action of insulin:</a:t>
                </a:r>
              </a:p>
              <a:p>
                <a:pPr algn="ctr"/>
                <a:r>
                  <a:rPr lang="en-US" b="1" dirty="0"/>
                  <a:t>Glucose removal =</a:t>
                </a:r>
                <a14:m>
                  <m:oMath xmlns:m="http://schemas.openxmlformats.org/officeDocument/2006/math">
                    <m:r>
                      <a:rPr lang="en-US" b="1">
                        <a:latin typeface="Cambria Math" panose="02040503050406030204" pitchFamily="18" charset="0"/>
                      </a:rPr>
                      <m:t> </m:t>
                    </m:r>
                    <m:r>
                      <a:rPr lang="en-US" b="1" i="1">
                        <a:latin typeface="Cambria Math" panose="02040503050406030204" pitchFamily="18" charset="0"/>
                      </a:rPr>
                      <m:t>𝒔𝑰</m:t>
                    </m:r>
                    <m:r>
                      <a:rPr lang="en-US" b="1" i="1">
                        <a:latin typeface="Cambria Math" panose="02040503050406030204" pitchFamily="18" charset="0"/>
                      </a:rPr>
                      <m:t>(</m:t>
                    </m:r>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𝑮</m:t>
                    </m:r>
                    <m:r>
                      <a:rPr lang="en-US" b="1" i="1">
                        <a:latin typeface="Cambria Math" panose="02040503050406030204" pitchFamily="18" charset="0"/>
                      </a:rPr>
                      <m:t>(</m:t>
                    </m:r>
                    <m:r>
                      <a:rPr lang="en-US" b="1" i="1">
                        <a:latin typeface="Cambria Math" panose="02040503050406030204" pitchFamily="18" charset="0"/>
                      </a:rPr>
                      <m:t>𝒕</m:t>
                    </m:r>
                    <m:r>
                      <a:rPr lang="en-US" b="1" i="1">
                        <a:latin typeface="Cambria Math" panose="02040503050406030204" pitchFamily="18" charset="0"/>
                      </a:rPr>
                      <m:t>)</m:t>
                    </m:r>
                  </m:oMath>
                </a14:m>
                <a:endParaRPr lang="en-US" b="1" dirty="0"/>
              </a:p>
              <a:p>
                <a:pPr algn="ctr"/>
                <a:endParaRPr lang="en-US" b="1" dirty="0"/>
              </a:p>
              <a:p>
                <a:pPr algn="ctr"/>
                <a:r>
                  <a:rPr lang="en-US" b="1" dirty="0"/>
                  <a:t>The parameter </a:t>
                </a:r>
                <a14:m>
                  <m:oMath xmlns:m="http://schemas.openxmlformats.org/officeDocument/2006/math">
                    <m:r>
                      <a:rPr lang="en-US" b="1" i="1" dirty="0">
                        <a:latin typeface="Cambria Math" panose="02040503050406030204" pitchFamily="18" charset="0"/>
                      </a:rPr>
                      <m:t>𝒔</m:t>
                    </m:r>
                  </m:oMath>
                </a14:m>
                <a:r>
                  <a:rPr lang="en-US" b="1" dirty="0"/>
                  <a:t> is called insulin sensitivity. Insulin sensitivity is the effect of a unit of insulin on glucose removal rate.</a:t>
                </a:r>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38200" y="1936865"/>
                <a:ext cx="10515600" cy="3706592"/>
              </a:xfrm>
              <a:prstGeom prst="rect">
                <a:avLst/>
              </a:prstGeom>
              <a:blipFill>
                <a:blip r:embed="rId2"/>
                <a:stretch>
                  <a:fillRect l="-522"/>
                </a:stretch>
              </a:blipFill>
            </p:spPr>
            <p:txBody>
              <a:bodyPr/>
              <a:lstStyle/>
              <a:p>
                <a:r>
                  <a:rPr lang="en-US">
                    <a:noFill/>
                  </a:rPr>
                  <a:t> </a:t>
                </a:r>
              </a:p>
            </p:txBody>
          </p:sp>
        </mc:Fallback>
      </mc:AlternateContent>
    </p:spTree>
    <p:extLst>
      <p:ext uri="{BB962C8B-B14F-4D97-AF65-F5344CB8AC3E}">
        <p14:creationId xmlns:p14="http://schemas.microsoft.com/office/powerpoint/2010/main" val="197602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differential equation for glucose is made from its production and removal </a:t>
            </a:r>
          </a:p>
        </p:txBody>
      </p:sp>
      <mc:AlternateContent xmlns:mc="http://schemas.openxmlformats.org/markup-compatibility/2006" xmlns:a14="http://schemas.microsoft.com/office/drawing/2010/main">
        <mc:Choice Requires="a14">
          <p:sp>
            <p:nvSpPr>
              <p:cNvPr id="5" name="TextBox 4"/>
              <p:cNvSpPr txBox="1"/>
              <p:nvPr/>
            </p:nvSpPr>
            <p:spPr>
              <a:xfrm>
                <a:off x="838200" y="1936865"/>
                <a:ext cx="10515600" cy="4892301"/>
              </a:xfrm>
              <a:prstGeom prst="rect">
                <a:avLst/>
              </a:prstGeom>
              <a:noFill/>
            </p:spPr>
            <p:txBody>
              <a:bodyPr wrap="square" rtlCol="0">
                <a:spAutoFit/>
              </a:bodyPr>
              <a:lstStyle/>
              <a:p>
                <a:pPr algn="ct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𝑑𝐺</m:t>
                        </m:r>
                      </m:num>
                      <m:den>
                        <m:r>
                          <a:rPr lang="en-US" sz="2800" b="0" i="1" dirty="0" err="1" smtClean="0">
                            <a:latin typeface="Cambria Math" panose="02040503050406030204" pitchFamily="18" charset="0"/>
                          </a:rPr>
                          <m:t>𝑑𝑡</m:t>
                        </m:r>
                      </m:den>
                    </m:f>
                  </m:oMath>
                </a14:m>
                <a:r>
                  <a:rPr lang="en-US" sz="2800" i="1" dirty="0"/>
                  <a:t> = Rate of change of glucose = production-removal</a:t>
                </a:r>
              </a:p>
              <a:p>
                <a:pPr algn="ctr"/>
                <a:endParaRPr lang="en-US" sz="1400" b="1" i="1" dirty="0"/>
              </a:p>
              <a:p>
                <a:r>
                  <a:rPr lang="en-US" dirty="0"/>
                  <a:t>Blood glucose concentration, </a:t>
                </a:r>
                <a14:m>
                  <m:oMath xmlns:m="http://schemas.openxmlformats.org/officeDocument/2006/math">
                    <m:r>
                      <a:rPr lang="en-US" i="1" dirty="0">
                        <a:latin typeface="Cambria Math" panose="02040503050406030204" pitchFamily="18" charset="0"/>
                      </a:rPr>
                      <m:t>𝐺</m:t>
                    </m:r>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m:t>
                    </m:r>
                  </m:oMath>
                </a14:m>
                <a:r>
                  <a:rPr lang="en-US" dirty="0"/>
                  <a:t>, is produced by meals and by liver production of glucose, whose sum is denoted </a:t>
                </a:r>
                <a14:m>
                  <m:oMath xmlns:m="http://schemas.openxmlformats.org/officeDocument/2006/math">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m:t>
                    </m:r>
                  </m:oMath>
                </a14:m>
                <a:r>
                  <a:rPr lang="en-US" dirty="0"/>
                  <a:t>:</a:t>
                </a:r>
              </a:p>
              <a:p>
                <a:pPr algn="ctr"/>
                <a:r>
                  <a:rPr lang="en-US" dirty="0"/>
                  <a:t>Glucose production = </a:t>
                </a:r>
                <a14:m>
                  <m:oMath xmlns:m="http://schemas.openxmlformats.org/officeDocument/2006/math">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m:t>
                    </m:r>
                  </m:oMath>
                </a14:m>
                <a:endParaRPr lang="en-US" dirty="0"/>
              </a:p>
              <a:p>
                <a:pPr algn="ctr"/>
                <a:endParaRPr lang="en-US" dirty="0"/>
              </a:p>
              <a:p>
                <a:r>
                  <a:rPr lang="en-US" dirty="0"/>
                  <a:t>Glucose is removed by the action of insulin:</a:t>
                </a:r>
              </a:p>
              <a:p>
                <a:pPr algn="ctr"/>
                <a:r>
                  <a:rPr lang="en-US" dirty="0"/>
                  <a:t>Glucose removal =</a:t>
                </a:r>
                <a14:m>
                  <m:oMath xmlns:m="http://schemas.openxmlformats.org/officeDocument/2006/math">
                    <m:r>
                      <a:rPr lang="en-US" b="0">
                        <a:latin typeface="Cambria Math" panose="02040503050406030204" pitchFamily="18" charset="0"/>
                      </a:rPr>
                      <m:t> </m:t>
                    </m:r>
                    <m:r>
                      <a:rPr lang="en-US" b="0" i="1">
                        <a:latin typeface="Cambria Math" panose="02040503050406030204" pitchFamily="18" charset="0"/>
                      </a:rPr>
                      <m:t>𝑠𝐼</m:t>
                    </m:r>
                    <m:r>
                      <a:rPr lang="en-US" b="0" i="1">
                        <a:latin typeface="Cambria Math" panose="02040503050406030204" pitchFamily="18" charset="0"/>
                      </a:rPr>
                      <m:t>(</m:t>
                    </m:r>
                    <m:r>
                      <a:rPr lang="en-US" b="0"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𝐺</m:t>
                    </m:r>
                    <m:r>
                      <a:rPr lang="en-US" b="0" i="1">
                        <a:latin typeface="Cambria Math" panose="02040503050406030204" pitchFamily="18" charset="0"/>
                      </a:rPr>
                      <m:t>(</m:t>
                    </m:r>
                    <m:r>
                      <a:rPr lang="en-US" b="0" i="1">
                        <a:latin typeface="Cambria Math" panose="02040503050406030204" pitchFamily="18" charset="0"/>
                      </a:rPr>
                      <m:t>𝑡</m:t>
                    </m:r>
                    <m:r>
                      <a:rPr lang="en-US" b="0" i="1">
                        <a:latin typeface="Cambria Math" panose="02040503050406030204" pitchFamily="18" charset="0"/>
                      </a:rPr>
                      <m:t>)</m:t>
                    </m:r>
                  </m:oMath>
                </a14:m>
                <a:endParaRPr lang="en-US" dirty="0"/>
              </a:p>
              <a:p>
                <a:pPr algn="ctr"/>
                <a:endParaRPr lang="en-US" dirty="0"/>
              </a:p>
              <a:p>
                <a:pPr algn="ctr"/>
                <a:r>
                  <a:rPr lang="en-US" dirty="0"/>
                  <a:t>The parameter </a:t>
                </a:r>
                <a14:m>
                  <m:oMath xmlns:m="http://schemas.openxmlformats.org/officeDocument/2006/math">
                    <m:r>
                      <a:rPr lang="en-US" b="0" i="1" dirty="0">
                        <a:latin typeface="Cambria Math" panose="02040503050406030204" pitchFamily="18" charset="0"/>
                      </a:rPr>
                      <m:t>𝑠</m:t>
                    </m:r>
                  </m:oMath>
                </a14:m>
                <a:r>
                  <a:rPr lang="en-US" dirty="0"/>
                  <a:t> is called insulin sensitivity. Insulin sensitivity is the effect of a unit of insulin on glucose removal rate.</a:t>
                </a:r>
              </a:p>
              <a:p>
                <a:endParaRPr lang="en-US" dirty="0"/>
              </a:p>
              <a:p>
                <a:r>
                  <a:rPr lang="en-US" b="1" dirty="0"/>
                  <a:t>Thus, our glucose equation :</a:t>
                </a:r>
              </a:p>
              <a:p>
                <a:endParaRPr lang="en-US" sz="1400" dirty="0"/>
              </a:p>
              <a:p>
                <a:pPr/>
                <a14:m>
                  <m:oMathPara xmlns:m="http://schemas.openxmlformats.org/officeDocument/2006/math">
                    <m:oMathParaPr>
                      <m:jc m:val="centerGroup"/>
                    </m:oMathParaPr>
                    <m:oMath xmlns:m="http://schemas.openxmlformats.org/officeDocument/2006/math">
                      <m:f>
                        <m:fPr>
                          <m:ctrlPr>
                            <a:rPr lang="en-US" sz="2400" b="1" i="1" dirty="0" smtClean="0">
                              <a:latin typeface="Cambria Math" panose="02040503050406030204" pitchFamily="18" charset="0"/>
                            </a:rPr>
                          </m:ctrlPr>
                        </m:fPr>
                        <m:num>
                          <m:r>
                            <a:rPr lang="en-US" sz="2400" b="1" i="1" dirty="0" smtClean="0">
                              <a:latin typeface="Cambria Math" panose="02040503050406030204" pitchFamily="18" charset="0"/>
                            </a:rPr>
                            <m:t>𝒅𝑮</m:t>
                          </m:r>
                        </m:num>
                        <m:den>
                          <m:r>
                            <a:rPr lang="en-US" sz="2400" b="1" i="1" dirty="0" err="1" smtClean="0">
                              <a:latin typeface="Cambria Math" panose="02040503050406030204" pitchFamily="18" charset="0"/>
                            </a:rPr>
                            <m:t>𝒅𝒕</m:t>
                          </m:r>
                        </m:den>
                      </m:f>
                      <m:r>
                        <a:rPr lang="en-US" sz="2400" b="1" i="1" dirty="0" smtClean="0">
                          <a:latin typeface="Cambria Math" panose="02040503050406030204" pitchFamily="18" charset="0"/>
                        </a:rPr>
                        <m:t>=</m:t>
                      </m:r>
                      <m:r>
                        <a:rPr lang="en-US" sz="2400" b="1" i="1" dirty="0" smtClean="0">
                          <a:latin typeface="Cambria Math" panose="02040503050406030204" pitchFamily="18" charset="0"/>
                        </a:rPr>
                        <m:t>𝒎</m:t>
                      </m:r>
                      <m:d>
                        <m:dPr>
                          <m:ctrlPr>
                            <a:rPr lang="en-US" sz="2400" b="1" i="1" dirty="0" smtClean="0">
                              <a:latin typeface="Cambria Math" panose="02040503050406030204" pitchFamily="18" charset="0"/>
                            </a:rPr>
                          </m:ctrlPr>
                        </m:dPr>
                        <m:e>
                          <m:r>
                            <a:rPr lang="en-US" sz="2400" b="1" i="1" dirty="0" smtClean="0">
                              <a:latin typeface="Cambria Math" panose="02040503050406030204" pitchFamily="18" charset="0"/>
                            </a:rPr>
                            <m:t>𝒕</m:t>
                          </m:r>
                        </m:e>
                      </m:d>
                      <m:r>
                        <a:rPr lang="en-US" sz="2400" b="1" i="1" dirty="0" smtClean="0">
                          <a:latin typeface="Cambria Math" panose="02040503050406030204" pitchFamily="18" charset="0"/>
                        </a:rPr>
                        <m:t>−</m:t>
                      </m:r>
                      <m:r>
                        <a:rPr lang="en-US" sz="2400" b="1" i="1" dirty="0" smtClean="0">
                          <a:latin typeface="Cambria Math" panose="02040503050406030204" pitchFamily="18" charset="0"/>
                        </a:rPr>
                        <m:t>𝒔𝑰</m:t>
                      </m:r>
                      <m:r>
                        <a:rPr lang="en-US" sz="2400" b="1" i="1" dirty="0" smtClean="0">
                          <a:latin typeface="Cambria Math" panose="02040503050406030204" pitchFamily="18" charset="0"/>
                        </a:rPr>
                        <m:t>(</m:t>
                      </m:r>
                      <m:r>
                        <a:rPr lang="en-US" sz="2400" b="1" i="1" dirty="0" smtClean="0">
                          <a:latin typeface="Cambria Math" panose="02040503050406030204" pitchFamily="18" charset="0"/>
                        </a:rPr>
                        <m:t>𝒕</m:t>
                      </m:r>
                      <m:r>
                        <a:rPr lang="en-US" sz="2400" b="1" i="1" dirty="0" smtClean="0">
                          <a:latin typeface="Cambria Math" panose="02040503050406030204" pitchFamily="18" charset="0"/>
                        </a:rPr>
                        <m:t>)</m:t>
                      </m:r>
                      <m:r>
                        <a:rPr lang="en-US" sz="2400" b="1" i="1" dirty="0" smtClean="0">
                          <a:latin typeface="Cambria Math" panose="02040503050406030204" pitchFamily="18" charset="0"/>
                        </a:rPr>
                        <m:t>𝑮</m:t>
                      </m:r>
                      <m:r>
                        <a:rPr lang="en-US" sz="2400" b="1" i="1" dirty="0" smtClean="0">
                          <a:latin typeface="Cambria Math" panose="02040503050406030204" pitchFamily="18" charset="0"/>
                        </a:rPr>
                        <m:t>(</m:t>
                      </m:r>
                      <m:r>
                        <a:rPr lang="en-US" sz="2400" b="1" i="1" dirty="0" smtClean="0">
                          <a:latin typeface="Cambria Math" panose="02040503050406030204" pitchFamily="18" charset="0"/>
                        </a:rPr>
                        <m:t>𝒕</m:t>
                      </m:r>
                      <m:r>
                        <a:rPr lang="en-US" sz="2400" b="1" i="1" dirty="0" smtClean="0">
                          <a:latin typeface="Cambria Math" panose="02040503050406030204" pitchFamily="18" charset="0"/>
                        </a:rPr>
                        <m:t>)</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838200" y="1936865"/>
                <a:ext cx="10515600" cy="4892301"/>
              </a:xfrm>
              <a:prstGeom prst="rect">
                <a:avLst/>
              </a:prstGeom>
              <a:blipFill>
                <a:blip r:embed="rId2"/>
                <a:stretch>
                  <a:fillRect l="-522"/>
                </a:stretch>
              </a:blipFill>
            </p:spPr>
            <p:txBody>
              <a:bodyPr/>
              <a:lstStyle/>
              <a:p>
                <a:r>
                  <a:rPr lang="en-US">
                    <a:noFill/>
                  </a:rPr>
                  <a:t> </a:t>
                </a:r>
              </a:p>
            </p:txBody>
          </p:sp>
        </mc:Fallback>
      </mc:AlternateContent>
    </p:spTree>
    <p:extLst>
      <p:ext uri="{BB962C8B-B14F-4D97-AF65-F5344CB8AC3E}">
        <p14:creationId xmlns:p14="http://schemas.microsoft.com/office/powerpoint/2010/main" val="2050595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7550" cy="1325563"/>
          </a:xfrm>
        </p:spPr>
        <p:txBody>
          <a:bodyPr>
            <a:normAutofit/>
          </a:bodyPr>
          <a:lstStyle/>
          <a:p>
            <a:r>
              <a:rPr lang="en-US" sz="4000" dirty="0"/>
              <a:t>We will use similar approach for the insulin equation</a:t>
            </a:r>
          </a:p>
        </p:txBody>
      </p:sp>
      <mc:AlternateContent xmlns:mc="http://schemas.openxmlformats.org/markup-compatibility/2006" xmlns:a14="http://schemas.microsoft.com/office/drawing/2010/main">
        <mc:Choice Requires="a14">
          <p:sp>
            <p:nvSpPr>
              <p:cNvPr id="6" name="TextBox 5"/>
              <p:cNvSpPr txBox="1"/>
              <p:nvPr/>
            </p:nvSpPr>
            <p:spPr>
              <a:xfrm>
                <a:off x="838200" y="1936865"/>
                <a:ext cx="10515600" cy="928331"/>
              </a:xfrm>
              <a:prstGeom prst="rect">
                <a:avLst/>
              </a:prstGeom>
              <a:noFill/>
            </p:spPr>
            <p:txBody>
              <a:bodyPr wrap="square" rtlCol="0">
                <a:spAutoFit/>
              </a:bodyPr>
              <a:lstStyle/>
              <a:p>
                <a:pPr algn="ct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𝑑𝐼</m:t>
                        </m:r>
                      </m:num>
                      <m:den>
                        <m:r>
                          <a:rPr lang="en-US" sz="2800" b="0" i="1" dirty="0" err="1" smtClean="0">
                            <a:latin typeface="Cambria Math" panose="02040503050406030204" pitchFamily="18" charset="0"/>
                          </a:rPr>
                          <m:t>𝑑𝑡</m:t>
                        </m:r>
                      </m:den>
                    </m:f>
                  </m:oMath>
                </a14:m>
                <a:r>
                  <a:rPr lang="en-US" sz="2800" i="1" dirty="0"/>
                  <a:t> = Rate of change of insulin = production-removal</a:t>
                </a:r>
              </a:p>
              <a:p>
                <a:pPr algn="ctr"/>
                <a:endParaRPr lang="en-US" sz="1400" b="1" i="1"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1936865"/>
                <a:ext cx="10515600" cy="92833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76034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838200" y="1936865"/>
                <a:ext cx="10515600" cy="2313326"/>
              </a:xfrm>
              <a:prstGeom prst="rect">
                <a:avLst/>
              </a:prstGeom>
              <a:noFill/>
            </p:spPr>
            <p:txBody>
              <a:bodyPr wrap="square" rtlCol="0">
                <a:spAutoFit/>
              </a:bodyPr>
              <a:lstStyle/>
              <a:p>
                <a:pPr algn="ct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𝑑𝐼</m:t>
                        </m:r>
                      </m:num>
                      <m:den>
                        <m:r>
                          <a:rPr lang="en-US" sz="2800" b="0" i="1" dirty="0" err="1" smtClean="0">
                            <a:latin typeface="Cambria Math" panose="02040503050406030204" pitchFamily="18" charset="0"/>
                          </a:rPr>
                          <m:t>𝑑𝑡</m:t>
                        </m:r>
                      </m:den>
                    </m:f>
                  </m:oMath>
                </a14:m>
                <a:r>
                  <a:rPr lang="en-US" sz="2800" i="1" dirty="0"/>
                  <a:t> = Rate of change of insulin = production-removal</a:t>
                </a:r>
              </a:p>
              <a:p>
                <a:pPr algn="ctr"/>
                <a:endParaRPr lang="en-US" sz="1400" b="1" i="1" dirty="0"/>
              </a:p>
              <a:p>
                <a:r>
                  <a:rPr lang="en-US" b="1" dirty="0"/>
                  <a:t>Insulin is produced by beta-cells, and the production rate rises with glucose. Thus, each beta cell, </a:t>
                </a:r>
                <a14:m>
                  <m:oMath xmlns:m="http://schemas.openxmlformats.org/officeDocument/2006/math">
                    <m:r>
                      <a:rPr lang="en-US" b="1" i="1" smtClean="0">
                        <a:latin typeface="Cambria Math" panose="02040503050406030204" pitchFamily="18" charset="0"/>
                      </a:rPr>
                      <m:t>𝑩</m:t>
                    </m:r>
                    <m:r>
                      <a:rPr lang="en-US" b="1" i="1" smtClean="0">
                        <a:latin typeface="Cambria Math" panose="02040503050406030204" pitchFamily="18" charset="0"/>
                      </a:rPr>
                      <m:t> </m:t>
                    </m:r>
                  </m:oMath>
                </a14:m>
                <a:r>
                  <a:rPr lang="en-US" b="1" dirty="0"/>
                  <a:t>,makes </a:t>
                </a:r>
                <a14:m>
                  <m:oMath xmlns:m="http://schemas.openxmlformats.org/officeDocument/2006/math">
                    <m:r>
                      <a:rPr lang="en-US" b="1" i="1" dirty="0" smtClean="0">
                        <a:latin typeface="Cambria Math" panose="02040503050406030204" pitchFamily="18" charset="0"/>
                      </a:rPr>
                      <m:t>𝒇</m:t>
                    </m:r>
                    <m:r>
                      <a:rPr lang="en-US" b="1" i="1" dirty="0" smtClean="0">
                        <a:latin typeface="Cambria Math" panose="02040503050406030204" pitchFamily="18" charset="0"/>
                      </a:rPr>
                      <m:t>(</m:t>
                    </m:r>
                    <m:r>
                      <a:rPr lang="en-US" b="1" i="1" dirty="0" smtClean="0">
                        <a:latin typeface="Cambria Math" panose="02040503050406030204" pitchFamily="18" charset="0"/>
                      </a:rPr>
                      <m:t>𝑮</m:t>
                    </m:r>
                    <m:r>
                      <a:rPr lang="en-US" b="1" i="1" dirty="0" smtClean="0">
                        <a:latin typeface="Cambria Math" panose="02040503050406030204" pitchFamily="18" charset="0"/>
                      </a:rPr>
                      <m:t>)</m:t>
                    </m:r>
                  </m:oMath>
                </a14:m>
                <a:r>
                  <a:rPr lang="en-US" b="1" dirty="0"/>
                  <a:t> units of insulin concentration per unit time, where </a:t>
                </a:r>
                <a14:m>
                  <m:oMath xmlns:m="http://schemas.openxmlformats.org/officeDocument/2006/math">
                    <m:r>
                      <a:rPr lang="en-US" b="1" i="1" dirty="0" smtClean="0">
                        <a:latin typeface="Cambria Math" panose="02040503050406030204" pitchFamily="18" charset="0"/>
                      </a:rPr>
                      <m:t>𝒇</m:t>
                    </m:r>
                    <m:r>
                      <a:rPr lang="en-US" b="1" i="1" dirty="0" smtClean="0">
                        <a:latin typeface="Cambria Math" panose="02040503050406030204" pitchFamily="18" charset="0"/>
                      </a:rPr>
                      <m:t>(</m:t>
                    </m:r>
                    <m:r>
                      <a:rPr lang="en-US" b="1" i="1" dirty="0" smtClean="0">
                        <a:latin typeface="Cambria Math" panose="02040503050406030204" pitchFamily="18" charset="0"/>
                      </a:rPr>
                      <m:t>𝑮</m:t>
                    </m:r>
                    <m:r>
                      <a:rPr lang="en-US" b="1" i="1" dirty="0" smtClean="0">
                        <a:latin typeface="Cambria Math" panose="02040503050406030204" pitchFamily="18" charset="0"/>
                      </a:rPr>
                      <m:t>)</m:t>
                    </m:r>
                  </m:oMath>
                </a14:m>
                <a:r>
                  <a:rPr lang="en-US" b="1" dirty="0"/>
                  <a:t> is an increasing function of glucose G: </a:t>
                </a:r>
              </a:p>
              <a:p>
                <a:endParaRPr lang="en-US" b="1" dirty="0"/>
              </a:p>
              <a:p>
                <a:pPr algn="ctr"/>
                <a:r>
                  <a:rPr lang="en-US" b="1" dirty="0"/>
                  <a:t>Insulin production = </a:t>
                </a:r>
                <a14:m>
                  <m:oMath xmlns:m="http://schemas.openxmlformats.org/officeDocument/2006/math">
                    <m:r>
                      <a:rPr lang="en-US" b="1" i="1" dirty="0" smtClean="0">
                        <a:latin typeface="Cambria Math" panose="02040503050406030204" pitchFamily="18" charset="0"/>
                      </a:rPr>
                      <m:t>𝑩</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𝒇</m:t>
                    </m:r>
                    <m:d>
                      <m:dPr>
                        <m:ctrlPr>
                          <a:rPr lang="en-US" b="1" i="1" dirty="0" smtClean="0">
                            <a:latin typeface="Cambria Math" panose="02040503050406030204" pitchFamily="18" charset="0"/>
                            <a:ea typeface="Cambria Math" panose="02040503050406030204" pitchFamily="18" charset="0"/>
                          </a:rPr>
                        </m:ctrlPr>
                      </m:dPr>
                      <m:e>
                        <m:r>
                          <a:rPr lang="en-US" b="1" i="1" dirty="0" smtClean="0">
                            <a:latin typeface="Cambria Math" panose="02040503050406030204" pitchFamily="18" charset="0"/>
                            <a:ea typeface="Cambria Math" panose="02040503050406030204" pitchFamily="18" charset="0"/>
                          </a:rPr>
                          <m:t>𝑮</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𝒕</m:t>
                        </m:r>
                        <m:r>
                          <a:rPr lang="en-US" b="1" i="1" dirty="0" smtClean="0">
                            <a:latin typeface="Cambria Math" panose="02040503050406030204" pitchFamily="18" charset="0"/>
                            <a:ea typeface="Cambria Math" panose="02040503050406030204" pitchFamily="18" charset="0"/>
                          </a:rPr>
                          <m:t>)</m:t>
                        </m:r>
                      </m:e>
                    </m:d>
                  </m:oMath>
                </a14:m>
                <a:endParaRPr lang="en-US" b="1" dirty="0">
                  <a:ea typeface="Cambria Math" panose="02040503050406030204" pitchFamily="18" charset="0"/>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1936865"/>
                <a:ext cx="10515600" cy="2313326"/>
              </a:xfrm>
              <a:prstGeom prst="rect">
                <a:avLst/>
              </a:prstGeom>
              <a:blipFill>
                <a:blip r:embed="rId2"/>
                <a:stretch>
                  <a:fillRect l="-522"/>
                </a:stretch>
              </a:blipFill>
            </p:spPr>
            <p:txBody>
              <a:bodyPr/>
              <a:lstStyle/>
              <a:p>
                <a:r>
                  <a:rPr lang="en-US">
                    <a:noFill/>
                  </a:rPr>
                  <a:t> </a:t>
                </a:r>
              </a:p>
            </p:txBody>
          </p:sp>
        </mc:Fallback>
      </mc:AlternateContent>
      <p:sp>
        <p:nvSpPr>
          <p:cNvPr id="9" name="Title 1"/>
          <p:cNvSpPr>
            <a:spLocks noGrp="1"/>
          </p:cNvSpPr>
          <p:nvPr>
            <p:ph type="title"/>
          </p:nvPr>
        </p:nvSpPr>
        <p:spPr>
          <a:xfrm>
            <a:off x="838200" y="365125"/>
            <a:ext cx="10877550" cy="1325563"/>
          </a:xfrm>
        </p:spPr>
        <p:txBody>
          <a:bodyPr>
            <a:normAutofit/>
          </a:bodyPr>
          <a:lstStyle/>
          <a:p>
            <a:r>
              <a:rPr lang="en-US" sz="4000" dirty="0"/>
              <a:t>We will use similar approach for the insulin equation</a:t>
            </a:r>
          </a:p>
        </p:txBody>
      </p:sp>
    </p:spTree>
    <p:extLst>
      <p:ext uri="{BB962C8B-B14F-4D97-AF65-F5344CB8AC3E}">
        <p14:creationId xmlns:p14="http://schemas.microsoft.com/office/powerpoint/2010/main" val="515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Our aim is to understand how physiological circuits work, and how they fails into a state of diseases</a:t>
            </a:r>
          </a:p>
        </p:txBody>
      </p:sp>
      <p:sp>
        <p:nvSpPr>
          <p:cNvPr id="3" name="Content Placeholder 2"/>
          <p:cNvSpPr>
            <a:spLocks noGrp="1"/>
          </p:cNvSpPr>
          <p:nvPr>
            <p:ph idx="1"/>
          </p:nvPr>
        </p:nvSpPr>
        <p:spPr/>
        <p:txBody>
          <a:bodyPr/>
          <a:lstStyle/>
          <a:p>
            <a:r>
              <a:rPr lang="en-US" dirty="0"/>
              <a:t>We will explore the amazing world of the human body!</a:t>
            </a:r>
          </a:p>
          <a:p>
            <a:r>
              <a:rPr lang="en-US" dirty="0"/>
              <a:t>We will see how mathematics can help us make sense of the basic principles of human physiology and medicine.</a:t>
            </a:r>
          </a:p>
        </p:txBody>
      </p:sp>
      <p:pic>
        <p:nvPicPr>
          <p:cNvPr id="6" name="Picture 2" descr="14,868 Mathematical Tools Stock Photos and Images - 123RF">
            <a:extLst>
              <a:ext uri="{FF2B5EF4-FFF2-40B4-BE49-F238E27FC236}">
                <a16:creationId xmlns:a16="http://schemas.microsoft.com/office/drawing/2014/main" id="{59BFFB37-7ACA-F74F-34BE-939655B9F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148" y="3815029"/>
            <a:ext cx="4164012" cy="27760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019E0AF-72C1-5286-9B45-532FAA2DD0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155" t="-1" r="34426" b="31461"/>
          <a:stretch/>
        </p:blipFill>
        <p:spPr bwMode="auto">
          <a:xfrm>
            <a:off x="6949440" y="4017629"/>
            <a:ext cx="2032000" cy="2366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052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838200" y="1936865"/>
                <a:ext cx="10515600" cy="2313326"/>
              </a:xfrm>
              <a:prstGeom prst="rect">
                <a:avLst/>
              </a:prstGeom>
              <a:noFill/>
            </p:spPr>
            <p:txBody>
              <a:bodyPr wrap="square" rtlCol="0">
                <a:spAutoFit/>
              </a:bodyPr>
              <a:lstStyle/>
              <a:p>
                <a:pPr algn="ct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𝑑𝐼</m:t>
                        </m:r>
                      </m:num>
                      <m:den>
                        <m:r>
                          <a:rPr lang="en-US" sz="2800" b="0" i="1" dirty="0" err="1" smtClean="0">
                            <a:latin typeface="Cambria Math" panose="02040503050406030204" pitchFamily="18" charset="0"/>
                          </a:rPr>
                          <m:t>𝑑𝑡</m:t>
                        </m:r>
                      </m:den>
                    </m:f>
                  </m:oMath>
                </a14:m>
                <a:r>
                  <a:rPr lang="en-US" sz="2800" i="1" dirty="0"/>
                  <a:t> = Rate of change of insulin = production-removal</a:t>
                </a:r>
              </a:p>
              <a:p>
                <a:pPr algn="ctr"/>
                <a:endParaRPr lang="en-US" sz="1400" b="1" i="1" dirty="0"/>
              </a:p>
              <a:p>
                <a:r>
                  <a:rPr lang="en-US" b="1" dirty="0"/>
                  <a:t>Insulin is produced by beta-cells, and the production rate rises with glucose. Thus, each beta cell, </a:t>
                </a:r>
                <a14:m>
                  <m:oMath xmlns:m="http://schemas.openxmlformats.org/officeDocument/2006/math">
                    <m:r>
                      <a:rPr lang="en-US" b="1" i="1" smtClean="0">
                        <a:latin typeface="Cambria Math" panose="02040503050406030204" pitchFamily="18" charset="0"/>
                      </a:rPr>
                      <m:t>𝑩</m:t>
                    </m:r>
                    <m:r>
                      <a:rPr lang="en-US" b="1" i="1" smtClean="0">
                        <a:latin typeface="Cambria Math" panose="02040503050406030204" pitchFamily="18" charset="0"/>
                      </a:rPr>
                      <m:t> </m:t>
                    </m:r>
                  </m:oMath>
                </a14:m>
                <a:r>
                  <a:rPr lang="en-US" b="1" dirty="0"/>
                  <a:t>,makes </a:t>
                </a:r>
                <a14:m>
                  <m:oMath xmlns:m="http://schemas.openxmlformats.org/officeDocument/2006/math">
                    <m:r>
                      <a:rPr lang="en-US" b="1" i="1" dirty="0" smtClean="0">
                        <a:latin typeface="Cambria Math" panose="02040503050406030204" pitchFamily="18" charset="0"/>
                      </a:rPr>
                      <m:t>𝒇</m:t>
                    </m:r>
                    <m:r>
                      <a:rPr lang="en-US" b="1" i="1" dirty="0" smtClean="0">
                        <a:latin typeface="Cambria Math" panose="02040503050406030204" pitchFamily="18" charset="0"/>
                      </a:rPr>
                      <m:t>(</m:t>
                    </m:r>
                    <m:r>
                      <a:rPr lang="en-US" b="1" i="1" dirty="0" smtClean="0">
                        <a:latin typeface="Cambria Math" panose="02040503050406030204" pitchFamily="18" charset="0"/>
                      </a:rPr>
                      <m:t>𝑮</m:t>
                    </m:r>
                    <m:r>
                      <a:rPr lang="en-US" b="1" i="1" dirty="0" smtClean="0">
                        <a:latin typeface="Cambria Math" panose="02040503050406030204" pitchFamily="18" charset="0"/>
                      </a:rPr>
                      <m:t>)</m:t>
                    </m:r>
                  </m:oMath>
                </a14:m>
                <a:r>
                  <a:rPr lang="en-US" b="1" dirty="0"/>
                  <a:t> units of insulin concentration per unit time, where </a:t>
                </a:r>
                <a14:m>
                  <m:oMath xmlns:m="http://schemas.openxmlformats.org/officeDocument/2006/math">
                    <m:r>
                      <a:rPr lang="en-US" b="1" i="1" dirty="0" smtClean="0">
                        <a:latin typeface="Cambria Math" panose="02040503050406030204" pitchFamily="18" charset="0"/>
                      </a:rPr>
                      <m:t>𝒇</m:t>
                    </m:r>
                    <m:r>
                      <a:rPr lang="en-US" b="1" i="1" dirty="0" smtClean="0">
                        <a:latin typeface="Cambria Math" panose="02040503050406030204" pitchFamily="18" charset="0"/>
                      </a:rPr>
                      <m:t>(</m:t>
                    </m:r>
                    <m:r>
                      <a:rPr lang="en-US" b="1" i="1" dirty="0" smtClean="0">
                        <a:latin typeface="Cambria Math" panose="02040503050406030204" pitchFamily="18" charset="0"/>
                      </a:rPr>
                      <m:t>𝑮</m:t>
                    </m:r>
                    <m:r>
                      <a:rPr lang="en-US" b="1" i="1" dirty="0" smtClean="0">
                        <a:latin typeface="Cambria Math" panose="02040503050406030204" pitchFamily="18" charset="0"/>
                      </a:rPr>
                      <m:t>)</m:t>
                    </m:r>
                  </m:oMath>
                </a14:m>
                <a:r>
                  <a:rPr lang="en-US" b="1" dirty="0"/>
                  <a:t> is an increasing function of glucose G: </a:t>
                </a:r>
              </a:p>
              <a:p>
                <a:endParaRPr lang="en-US" b="1" dirty="0"/>
              </a:p>
              <a:p>
                <a:pPr algn="ctr"/>
                <a:r>
                  <a:rPr lang="en-US" b="1" dirty="0"/>
                  <a:t>Insulin production = </a:t>
                </a:r>
                <a14:m>
                  <m:oMath xmlns:m="http://schemas.openxmlformats.org/officeDocument/2006/math">
                    <m:r>
                      <a:rPr lang="en-US" b="1" i="1" dirty="0" smtClean="0">
                        <a:latin typeface="Cambria Math" panose="02040503050406030204" pitchFamily="18" charset="0"/>
                      </a:rPr>
                      <m:t>𝑩</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𝒇</m:t>
                    </m:r>
                    <m:d>
                      <m:dPr>
                        <m:ctrlPr>
                          <a:rPr lang="en-US" b="1" i="1" dirty="0" smtClean="0">
                            <a:latin typeface="Cambria Math" panose="02040503050406030204" pitchFamily="18" charset="0"/>
                            <a:ea typeface="Cambria Math" panose="02040503050406030204" pitchFamily="18" charset="0"/>
                          </a:rPr>
                        </m:ctrlPr>
                      </m:dPr>
                      <m:e>
                        <m:r>
                          <a:rPr lang="en-US" b="1" i="1" dirty="0" smtClean="0">
                            <a:latin typeface="Cambria Math" panose="02040503050406030204" pitchFamily="18" charset="0"/>
                            <a:ea typeface="Cambria Math" panose="02040503050406030204" pitchFamily="18" charset="0"/>
                          </a:rPr>
                          <m:t>𝑮</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𝒕</m:t>
                        </m:r>
                        <m:r>
                          <a:rPr lang="en-US" b="1" i="1" dirty="0" smtClean="0">
                            <a:latin typeface="Cambria Math" panose="02040503050406030204" pitchFamily="18" charset="0"/>
                            <a:ea typeface="Cambria Math" panose="02040503050406030204" pitchFamily="18" charset="0"/>
                          </a:rPr>
                          <m:t>)</m:t>
                        </m:r>
                      </m:e>
                    </m:d>
                  </m:oMath>
                </a14:m>
                <a:endParaRPr lang="en-US" b="1" dirty="0">
                  <a:ea typeface="Cambria Math" panose="02040503050406030204" pitchFamily="18" charset="0"/>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1936865"/>
                <a:ext cx="10515600" cy="2313326"/>
              </a:xfrm>
              <a:prstGeom prst="rect">
                <a:avLst/>
              </a:prstGeom>
              <a:blipFill>
                <a:blip r:embed="rId2"/>
                <a:stretch>
                  <a:fillRect l="-522"/>
                </a:stretch>
              </a:blipFill>
            </p:spPr>
            <p:txBody>
              <a:bodyPr/>
              <a:lstStyle/>
              <a:p>
                <a:r>
                  <a:rPr lang="en-US">
                    <a:noFill/>
                  </a:rPr>
                  <a:t> </a:t>
                </a:r>
              </a:p>
            </p:txBody>
          </p:sp>
        </mc:Fallback>
      </mc:AlternateContent>
      <p:grpSp>
        <p:nvGrpSpPr>
          <p:cNvPr id="7" name="Group 6"/>
          <p:cNvGrpSpPr/>
          <p:nvPr/>
        </p:nvGrpSpPr>
        <p:grpSpPr>
          <a:xfrm>
            <a:off x="5476760" y="4554557"/>
            <a:ext cx="2921443" cy="2089996"/>
            <a:chOff x="5476760" y="4554557"/>
            <a:chExt cx="2921443" cy="2089996"/>
          </a:xfrm>
        </p:grpSpPr>
        <p:pic>
          <p:nvPicPr>
            <p:cNvPr id="4" name="Picture 3"/>
            <p:cNvPicPr/>
            <p:nvPr/>
          </p:nvPicPr>
          <p:blipFill>
            <a:blip r:embed="rId3"/>
            <a:stretch>
              <a:fillRect/>
            </a:stretch>
          </p:blipFill>
          <p:spPr>
            <a:xfrm>
              <a:off x="5476760" y="4554557"/>
              <a:ext cx="2921443" cy="2089996"/>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7112047" y="5855446"/>
                  <a:ext cx="7144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𝒇</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𝑮</m:t>
                            </m:r>
                          </m:e>
                        </m:d>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7112047" y="5855446"/>
                  <a:ext cx="714490" cy="369332"/>
                </a:xfrm>
                <a:prstGeom prst="rect">
                  <a:avLst/>
                </a:prstGeom>
                <a:blipFill>
                  <a:blip r:embed="rId4"/>
                  <a:stretch>
                    <a:fillRect b="-1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Rectangle 4"/>
              <p:cNvSpPr/>
              <p:nvPr/>
            </p:nvSpPr>
            <p:spPr>
              <a:xfrm>
                <a:off x="1030166" y="5031571"/>
                <a:ext cx="3807841" cy="646331"/>
              </a:xfrm>
              <a:prstGeom prst="rect">
                <a:avLst/>
              </a:prstGeom>
            </p:spPr>
            <p:txBody>
              <a:bodyPr wrap="square">
                <a:spAutoFit/>
              </a:bodyPr>
              <a:lstStyle/>
              <a:p>
                <a:r>
                  <a:rPr lang="en-US" b="1" dirty="0"/>
                  <a:t>From experimental measurements, we can observe that </a:t>
                </a:r>
                <a14:m>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𝑮</m:t>
                        </m:r>
                      </m:e>
                    </m:d>
                  </m:oMath>
                </a14:m>
                <a:r>
                  <a:rPr lang="en-US" b="1" dirty="0"/>
                  <a:t> is S-shaped </a:t>
                </a: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030166" y="5031571"/>
                <a:ext cx="3807841" cy="646331"/>
              </a:xfrm>
              <a:prstGeom prst="rect">
                <a:avLst/>
              </a:prstGeom>
              <a:blipFill>
                <a:blip r:embed="rId5"/>
                <a:stretch>
                  <a:fillRect l="-1440" t="-4717" r="-480" b="-14151"/>
                </a:stretch>
              </a:blipFill>
            </p:spPr>
            <p:txBody>
              <a:bodyPr/>
              <a:lstStyle/>
              <a:p>
                <a:r>
                  <a:rPr lang="en-US">
                    <a:noFill/>
                  </a:rPr>
                  <a:t> </a:t>
                </a:r>
              </a:p>
            </p:txBody>
          </p:sp>
        </mc:Fallback>
      </mc:AlternateContent>
      <p:sp>
        <p:nvSpPr>
          <p:cNvPr id="9" name="Title 1"/>
          <p:cNvSpPr>
            <a:spLocks noGrp="1"/>
          </p:cNvSpPr>
          <p:nvPr>
            <p:ph type="title"/>
          </p:nvPr>
        </p:nvSpPr>
        <p:spPr>
          <a:xfrm>
            <a:off x="838200" y="365125"/>
            <a:ext cx="10877550" cy="1325563"/>
          </a:xfrm>
        </p:spPr>
        <p:txBody>
          <a:bodyPr>
            <a:normAutofit/>
          </a:bodyPr>
          <a:lstStyle/>
          <a:p>
            <a:r>
              <a:rPr lang="en-US" sz="4000" dirty="0"/>
              <a:t>We will use similar approach for the insulin equation</a:t>
            </a:r>
          </a:p>
        </p:txBody>
      </p:sp>
    </p:spTree>
    <p:extLst>
      <p:ext uri="{BB962C8B-B14F-4D97-AF65-F5344CB8AC3E}">
        <p14:creationId xmlns:p14="http://schemas.microsoft.com/office/powerpoint/2010/main" val="1303177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838200" y="1936865"/>
                <a:ext cx="10515600" cy="3421321"/>
              </a:xfrm>
              <a:prstGeom prst="rect">
                <a:avLst/>
              </a:prstGeom>
              <a:noFill/>
            </p:spPr>
            <p:txBody>
              <a:bodyPr wrap="square" rtlCol="0">
                <a:spAutoFit/>
              </a:bodyPr>
              <a:lstStyle/>
              <a:p>
                <a:pPr algn="ct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𝑑𝐼</m:t>
                        </m:r>
                      </m:num>
                      <m:den>
                        <m:r>
                          <a:rPr lang="en-US" sz="2800" b="0" i="1" dirty="0" err="1" smtClean="0">
                            <a:latin typeface="Cambria Math" panose="02040503050406030204" pitchFamily="18" charset="0"/>
                          </a:rPr>
                          <m:t>𝑑𝑡</m:t>
                        </m:r>
                      </m:den>
                    </m:f>
                  </m:oMath>
                </a14:m>
                <a:r>
                  <a:rPr lang="en-US" sz="2800" i="1" dirty="0"/>
                  <a:t> = Rate of change of insulin = production-removal</a:t>
                </a:r>
              </a:p>
              <a:p>
                <a:pPr algn="ctr"/>
                <a:endParaRPr lang="en-US" sz="1400" b="1" i="1" dirty="0"/>
              </a:p>
              <a:p>
                <a:r>
                  <a:rPr lang="en-US" dirty="0"/>
                  <a:t>Insulin is produced by beta-cells, and the production rate rises with glucose. Thus, each beta cell,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oMath>
                </a14:m>
                <a:r>
                  <a:rPr lang="en-US" dirty="0"/>
                  <a:t>,makes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𝐺</m:t>
                    </m:r>
                    <m:r>
                      <a:rPr lang="en-US" i="1" dirty="0" smtClean="0">
                        <a:latin typeface="Cambria Math" panose="02040503050406030204" pitchFamily="18" charset="0"/>
                      </a:rPr>
                      <m:t>)</m:t>
                    </m:r>
                  </m:oMath>
                </a14:m>
                <a:r>
                  <a:rPr lang="en-US" dirty="0"/>
                  <a:t> units of insulin concentration per unit time, where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𝐺</m:t>
                    </m:r>
                    <m:r>
                      <a:rPr lang="en-US" i="1" dirty="0" smtClean="0">
                        <a:latin typeface="Cambria Math" panose="02040503050406030204" pitchFamily="18" charset="0"/>
                      </a:rPr>
                      <m:t>)</m:t>
                    </m:r>
                  </m:oMath>
                </a14:m>
                <a:r>
                  <a:rPr lang="en-US" dirty="0"/>
                  <a:t> is an increasing function of glucose G: </a:t>
                </a:r>
              </a:p>
              <a:p>
                <a:endParaRPr lang="en-US" dirty="0"/>
              </a:p>
              <a:p>
                <a:pPr algn="ctr"/>
                <a:r>
                  <a:rPr lang="en-US" dirty="0"/>
                  <a:t>Insulin production = </a:t>
                </a:r>
                <a14:m>
                  <m:oMath xmlns:m="http://schemas.openxmlformats.org/officeDocument/2006/math">
                    <m:r>
                      <a:rPr lang="en-US" b="0" i="1" dirty="0" smtClean="0">
                        <a:latin typeface="Cambria Math" panose="02040503050406030204" pitchFamily="18" charset="0"/>
                      </a:rPr>
                      <m:t>𝐵</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𝐺</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e>
                    </m:d>
                  </m:oMath>
                </a14:m>
                <a:endParaRPr lang="en-US" b="0" dirty="0">
                  <a:ea typeface="Cambria Math" panose="02040503050406030204" pitchFamily="18" charset="0"/>
                </a:endParaRPr>
              </a:p>
              <a:p>
                <a:endParaRPr lang="en-US" dirty="0"/>
              </a:p>
              <a:p>
                <a:r>
                  <a:rPr lang="en-US" b="1" dirty="0"/>
                  <a:t>Removal of molecules is generally described by a constant rate of removal, so that the number of molecules removed per unit time is </a:t>
                </a:r>
                <a14:m>
                  <m:oMath xmlns:m="http://schemas.openxmlformats.org/officeDocument/2006/math">
                    <m:r>
                      <a:rPr lang="en-US" b="1" i="1" dirty="0" smtClean="0">
                        <a:latin typeface="Cambria Math" panose="02040503050406030204" pitchFamily="18" charset="0"/>
                      </a:rPr>
                      <m:t>𝜸</m:t>
                    </m:r>
                    <m:r>
                      <a:rPr lang="en-US" b="1" i="1" dirty="0" smtClean="0">
                        <a:latin typeface="Cambria Math" panose="02040503050406030204" pitchFamily="18" charset="0"/>
                      </a:rPr>
                      <m:t>𝑰</m:t>
                    </m:r>
                  </m:oMath>
                </a14:m>
                <a:endParaRPr lang="en-US" b="1" dirty="0"/>
              </a:p>
              <a:p>
                <a:pPr algn="ctr"/>
                <a:endParaRPr lang="en-US" b="1" dirty="0"/>
              </a:p>
              <a:p>
                <a:pPr algn="ctr"/>
                <a:r>
                  <a:rPr lang="en-US" b="1" dirty="0"/>
                  <a:t>Insulin removal = </a:t>
                </a:r>
                <a14:m>
                  <m:oMath xmlns:m="http://schemas.openxmlformats.org/officeDocument/2006/math">
                    <m:r>
                      <a:rPr lang="en-US" b="1" i="1" smtClean="0">
                        <a:latin typeface="Cambria Math" panose="02040503050406030204" pitchFamily="18" charset="0"/>
                      </a:rPr>
                      <m:t>𝜸</m:t>
                    </m:r>
                    <m:r>
                      <a:rPr lang="en-US" b="1" i="1" smtClean="0">
                        <a:latin typeface="Cambria Math" panose="02040503050406030204" pitchFamily="18" charset="0"/>
                      </a:rPr>
                      <m:t>𝑰</m:t>
                    </m:r>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m:t>
                    </m:r>
                  </m:oMath>
                </a14:m>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1936865"/>
                <a:ext cx="10515600" cy="3421321"/>
              </a:xfrm>
              <a:prstGeom prst="rect">
                <a:avLst/>
              </a:prstGeom>
              <a:blipFill>
                <a:blip r:embed="rId2"/>
                <a:stretch>
                  <a:fillRect l="-522" b="-1961"/>
                </a:stretch>
              </a:blipFill>
            </p:spPr>
            <p:txBody>
              <a:bodyPr/>
              <a:lstStyle/>
              <a:p>
                <a:r>
                  <a:rPr lang="en-US">
                    <a:noFill/>
                  </a:rPr>
                  <a:t> </a:t>
                </a:r>
              </a:p>
            </p:txBody>
          </p:sp>
        </mc:Fallback>
      </mc:AlternateContent>
      <p:sp>
        <p:nvSpPr>
          <p:cNvPr id="11" name="Title 1"/>
          <p:cNvSpPr>
            <a:spLocks noGrp="1"/>
          </p:cNvSpPr>
          <p:nvPr>
            <p:ph type="title"/>
          </p:nvPr>
        </p:nvSpPr>
        <p:spPr>
          <a:xfrm>
            <a:off x="838200" y="365125"/>
            <a:ext cx="10877550" cy="1325563"/>
          </a:xfrm>
        </p:spPr>
        <p:txBody>
          <a:bodyPr>
            <a:normAutofit/>
          </a:bodyPr>
          <a:lstStyle/>
          <a:p>
            <a:r>
              <a:rPr lang="en-US" sz="4000" dirty="0"/>
              <a:t>We will use similar approach for the insulin equation</a:t>
            </a:r>
          </a:p>
        </p:txBody>
      </p:sp>
    </p:spTree>
    <p:extLst>
      <p:ext uri="{BB962C8B-B14F-4D97-AF65-F5344CB8AC3E}">
        <p14:creationId xmlns:p14="http://schemas.microsoft.com/office/powerpoint/2010/main" val="2981431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838200" y="1936865"/>
                <a:ext cx="10515600" cy="4615302"/>
              </a:xfrm>
              <a:prstGeom prst="rect">
                <a:avLst/>
              </a:prstGeom>
              <a:noFill/>
            </p:spPr>
            <p:txBody>
              <a:bodyPr wrap="square" rtlCol="0">
                <a:spAutoFit/>
              </a:bodyPr>
              <a:lstStyle/>
              <a:p>
                <a:pPr algn="ct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𝑑𝐼</m:t>
                        </m:r>
                      </m:num>
                      <m:den>
                        <m:r>
                          <a:rPr lang="en-US" sz="2800" b="0" i="1" dirty="0" err="1" smtClean="0">
                            <a:latin typeface="Cambria Math" panose="02040503050406030204" pitchFamily="18" charset="0"/>
                          </a:rPr>
                          <m:t>𝑑𝑡</m:t>
                        </m:r>
                      </m:den>
                    </m:f>
                  </m:oMath>
                </a14:m>
                <a:r>
                  <a:rPr lang="en-US" sz="2800" i="1" dirty="0"/>
                  <a:t> = Rate of change of insulin = production-removal</a:t>
                </a:r>
              </a:p>
              <a:p>
                <a:pPr algn="ctr"/>
                <a:endParaRPr lang="en-US" sz="1400" b="1" i="1" dirty="0"/>
              </a:p>
              <a:p>
                <a:r>
                  <a:rPr lang="en-US" dirty="0"/>
                  <a:t>Insulin is produced by beta-cells, and the production rate rises with glucose. Thus, </a:t>
                </a:r>
                <a:r>
                  <a:rPr lang="en-US" b="1" dirty="0"/>
                  <a:t>each</a:t>
                </a:r>
                <a:r>
                  <a:rPr lang="en-US" dirty="0"/>
                  <a:t> beta cell,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oMath>
                </a14:m>
                <a:r>
                  <a:rPr lang="en-US" dirty="0"/>
                  <a:t>,makes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𝐺</m:t>
                    </m:r>
                    <m:r>
                      <a:rPr lang="en-US" i="1" dirty="0" smtClean="0">
                        <a:latin typeface="Cambria Math" panose="02040503050406030204" pitchFamily="18" charset="0"/>
                      </a:rPr>
                      <m:t>)</m:t>
                    </m:r>
                  </m:oMath>
                </a14:m>
                <a:r>
                  <a:rPr lang="en-US" dirty="0"/>
                  <a:t> units of insulin concentration per unit time, where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𝐺</m:t>
                    </m:r>
                    <m:r>
                      <a:rPr lang="en-US" i="1" dirty="0" smtClean="0">
                        <a:latin typeface="Cambria Math" panose="02040503050406030204" pitchFamily="18" charset="0"/>
                      </a:rPr>
                      <m:t>)</m:t>
                    </m:r>
                  </m:oMath>
                </a14:m>
                <a:r>
                  <a:rPr lang="en-US" dirty="0"/>
                  <a:t> is an increasing function of glucose G: </a:t>
                </a:r>
              </a:p>
              <a:p>
                <a:endParaRPr lang="en-US" dirty="0"/>
              </a:p>
              <a:p>
                <a:pPr algn="ctr"/>
                <a:r>
                  <a:rPr lang="en-US" dirty="0"/>
                  <a:t>Insulin production = </a:t>
                </a:r>
                <a14:m>
                  <m:oMath xmlns:m="http://schemas.openxmlformats.org/officeDocument/2006/math">
                    <m:r>
                      <a:rPr lang="en-US" b="0" i="1" dirty="0" smtClean="0">
                        <a:latin typeface="Cambria Math" panose="02040503050406030204" pitchFamily="18" charset="0"/>
                      </a:rPr>
                      <m:t>𝐵</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𝐺</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m:t>
                        </m:r>
                      </m:e>
                    </m:d>
                  </m:oMath>
                </a14:m>
                <a:endParaRPr lang="en-US" b="0" dirty="0">
                  <a:ea typeface="Cambria Math" panose="02040503050406030204" pitchFamily="18" charset="0"/>
                </a:endParaRPr>
              </a:p>
              <a:p>
                <a:endParaRPr lang="en-US" dirty="0"/>
              </a:p>
              <a:p>
                <a:r>
                  <a:rPr lang="en-US" dirty="0"/>
                  <a:t>Removal of molecules is generally described by a constant rate of removal, so that the number of molecules removed per unit time is </a:t>
                </a:r>
                <a14:m>
                  <m:oMath xmlns:m="http://schemas.openxmlformats.org/officeDocument/2006/math">
                    <m:r>
                      <a:rPr lang="en-US" i="1" dirty="0" smtClean="0">
                        <a:latin typeface="Cambria Math" panose="02040503050406030204" pitchFamily="18" charset="0"/>
                      </a:rPr>
                      <m:t>𝛾</m:t>
                    </m:r>
                    <m:r>
                      <a:rPr lang="en-US" i="1" dirty="0" smtClean="0">
                        <a:latin typeface="Cambria Math" panose="02040503050406030204" pitchFamily="18" charset="0"/>
                      </a:rPr>
                      <m:t>𝐼</m:t>
                    </m:r>
                  </m:oMath>
                </a14:m>
                <a:endParaRPr lang="en-US" dirty="0"/>
              </a:p>
              <a:p>
                <a:pPr algn="ctr"/>
                <a:endParaRPr lang="en-US" dirty="0"/>
              </a:p>
              <a:p>
                <a:pPr algn="ctr"/>
                <a:r>
                  <a:rPr lang="en-US" dirty="0"/>
                  <a:t>Insulin removal =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r>
                  <a:rPr lang="en-US" b="1" dirty="0"/>
                  <a:t>Thus, our insulin equation :</a:t>
                </a:r>
              </a:p>
              <a:p>
                <a:endParaRPr lang="en-US" sz="1400" dirty="0"/>
              </a:p>
              <a:p>
                <a:pPr/>
                <a14:m>
                  <m:oMathPara xmlns:m="http://schemas.openxmlformats.org/officeDocument/2006/math">
                    <m:oMathParaPr>
                      <m:jc m:val="centerGroup"/>
                    </m:oMathParaPr>
                    <m:oMath xmlns:m="http://schemas.openxmlformats.org/officeDocument/2006/math">
                      <m:f>
                        <m:fPr>
                          <m:ctrlPr>
                            <a:rPr lang="en-US" sz="2400" b="1" i="1" dirty="0" smtClean="0">
                              <a:latin typeface="Cambria Math" panose="02040503050406030204" pitchFamily="18" charset="0"/>
                            </a:rPr>
                          </m:ctrlPr>
                        </m:fPr>
                        <m:num>
                          <m:r>
                            <a:rPr lang="en-US" sz="2400" b="1" i="1" dirty="0" smtClean="0">
                              <a:latin typeface="Cambria Math" panose="02040503050406030204" pitchFamily="18" charset="0"/>
                            </a:rPr>
                            <m:t>𝒅𝑰</m:t>
                          </m:r>
                        </m:num>
                        <m:den>
                          <m:r>
                            <a:rPr lang="en-US" sz="2400" b="1" i="1" dirty="0" err="1" smtClean="0">
                              <a:latin typeface="Cambria Math" panose="02040503050406030204" pitchFamily="18" charset="0"/>
                            </a:rPr>
                            <m:t>𝒅𝒕</m:t>
                          </m:r>
                        </m:den>
                      </m:f>
                      <m:r>
                        <a:rPr lang="en-US" sz="2400" b="1" i="1" dirty="0" smtClean="0">
                          <a:latin typeface="Cambria Math" panose="02040503050406030204" pitchFamily="18" charset="0"/>
                        </a:rPr>
                        <m:t>=</m:t>
                      </m:r>
                      <m:r>
                        <a:rPr lang="en-US" sz="2400" b="1" i="1" dirty="0" smtClean="0">
                          <a:latin typeface="Cambria Math" panose="02040503050406030204" pitchFamily="18" charset="0"/>
                        </a:rPr>
                        <m:t>𝑩𝒇</m:t>
                      </m:r>
                      <m:d>
                        <m:dPr>
                          <m:ctrlPr>
                            <a:rPr lang="en-US" sz="2400" b="1" i="1" dirty="0" smtClean="0">
                              <a:latin typeface="Cambria Math" panose="02040503050406030204" pitchFamily="18" charset="0"/>
                            </a:rPr>
                          </m:ctrlPr>
                        </m:dPr>
                        <m:e>
                          <m:r>
                            <a:rPr lang="en-US" sz="2400" b="1" i="1" dirty="0" smtClean="0">
                              <a:latin typeface="Cambria Math" panose="02040503050406030204" pitchFamily="18" charset="0"/>
                            </a:rPr>
                            <m:t>𝑮</m:t>
                          </m:r>
                        </m:e>
                      </m:d>
                      <m:r>
                        <a:rPr lang="en-US" sz="2400" b="1" i="1" dirty="0" smtClean="0">
                          <a:latin typeface="Cambria Math" panose="02040503050406030204" pitchFamily="18" charset="0"/>
                        </a:rPr>
                        <m:t>−</m:t>
                      </m:r>
                      <m:r>
                        <a:rPr lang="en-US" sz="2400" b="1" i="1" dirty="0" smtClean="0">
                          <a:latin typeface="Cambria Math" panose="02040503050406030204" pitchFamily="18" charset="0"/>
                        </a:rPr>
                        <m:t>𝜸</m:t>
                      </m:r>
                      <m:r>
                        <a:rPr lang="en-US" sz="2400" b="1" i="1" dirty="0" smtClean="0">
                          <a:latin typeface="Cambria Math" panose="02040503050406030204" pitchFamily="18" charset="0"/>
                        </a:rPr>
                        <m:t>𝑰</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838200" y="1936865"/>
                <a:ext cx="10515600" cy="4615302"/>
              </a:xfrm>
              <a:prstGeom prst="rect">
                <a:avLst/>
              </a:prstGeom>
              <a:blipFill>
                <a:blip r:embed="rId2"/>
                <a:stretch>
                  <a:fillRect l="-522"/>
                </a:stretch>
              </a:blipFill>
            </p:spPr>
            <p:txBody>
              <a:bodyPr/>
              <a:lstStyle/>
              <a:p>
                <a:r>
                  <a:rPr lang="en-US">
                    <a:noFill/>
                  </a:rPr>
                  <a:t> </a:t>
                </a:r>
              </a:p>
            </p:txBody>
          </p:sp>
        </mc:Fallback>
      </mc:AlternateContent>
      <p:sp>
        <p:nvSpPr>
          <p:cNvPr id="5" name="Title 1"/>
          <p:cNvSpPr>
            <a:spLocks noGrp="1"/>
          </p:cNvSpPr>
          <p:nvPr>
            <p:ph type="title"/>
          </p:nvPr>
        </p:nvSpPr>
        <p:spPr>
          <a:xfrm>
            <a:off x="838200" y="365125"/>
            <a:ext cx="10877550" cy="1325563"/>
          </a:xfrm>
        </p:spPr>
        <p:txBody>
          <a:bodyPr>
            <a:normAutofit/>
          </a:bodyPr>
          <a:lstStyle/>
          <a:p>
            <a:r>
              <a:rPr lang="en-US" sz="4000" dirty="0"/>
              <a:t>We will use similar approach for the insulin equation</a:t>
            </a:r>
          </a:p>
        </p:txBody>
      </p:sp>
    </p:spTree>
    <p:extLst>
      <p:ext uri="{BB962C8B-B14F-4D97-AF65-F5344CB8AC3E}">
        <p14:creationId xmlns:p14="http://schemas.microsoft.com/office/powerpoint/2010/main" val="3959870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We now have a working model of the glucose-insulin circuit</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b="1" i="1" dirty="0" smtClean="0">
                              <a:latin typeface="Cambria Math" panose="02040503050406030204" pitchFamily="18" charset="0"/>
                            </a:rPr>
                          </m:ctrlPr>
                        </m:fPr>
                        <m:num>
                          <m:r>
                            <a:rPr lang="en-US" b="1" i="1" dirty="0">
                              <a:latin typeface="Cambria Math" panose="02040503050406030204" pitchFamily="18" charset="0"/>
                            </a:rPr>
                            <m:t>𝒅𝑰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a:latin typeface="Cambria Math" panose="02040503050406030204" pitchFamily="18" charset="0"/>
                        </a:rPr>
                        <m:t>𝑩𝒇</m:t>
                      </m:r>
                      <m:d>
                        <m:dPr>
                          <m:ctrlPr>
                            <a:rPr lang="en-US" b="1" i="1" dirty="0">
                              <a:latin typeface="Cambria Math" panose="02040503050406030204" pitchFamily="18" charset="0"/>
                            </a:rPr>
                          </m:ctrlPr>
                        </m:dPr>
                        <m:e>
                          <m:r>
                            <a:rPr lang="en-US" b="1" i="1" dirty="0">
                              <a:latin typeface="Cambria Math" panose="02040503050406030204" pitchFamily="18" charset="0"/>
                            </a:rPr>
                            <m:t>𝑮</m:t>
                          </m:r>
                        </m:e>
                      </m:d>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pPr marL="0" indent="0">
                  <a:buNone/>
                </a:pPr>
                <a:endParaRPr lang="en-US" b="1" dirty="0"/>
              </a:p>
              <a:p>
                <a:pPr marL="0" indent="0">
                  <a:buNone/>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a:latin typeface="Cambria Math" panose="02040503050406030204" pitchFamily="18" charset="0"/>
                        </a:rPr>
                        <m:t>𝒎</m:t>
                      </m:r>
                      <m:d>
                        <m:dPr>
                          <m:ctrlPr>
                            <a:rPr lang="en-US" b="1" i="1" dirty="0">
                              <a:latin typeface="Cambria Math" panose="02040503050406030204" pitchFamily="18" charset="0"/>
                            </a:rPr>
                          </m:ctrlPr>
                        </m:dPr>
                        <m:e>
                          <m:r>
                            <a:rPr lang="en-US" b="1" i="1" dirty="0">
                              <a:latin typeface="Cambria Math" panose="02040503050406030204" pitchFamily="18" charset="0"/>
                            </a:rPr>
                            <m:t>𝒕</m:t>
                          </m:r>
                        </m:e>
                      </m:d>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a:p>
                <a:endParaRPr lang="en-US" dirty="0"/>
              </a:p>
              <a:p>
                <a:pPr marL="0" indent="0" algn="ctr">
                  <a:buNone/>
                </a:pPr>
                <a:r>
                  <a:rPr lang="en-US" dirty="0"/>
                  <a:t>We will use different </a:t>
                </a:r>
                <a:r>
                  <a:rPr lang="en-US" b="1" dirty="0"/>
                  <a:t>practical</a:t>
                </a:r>
                <a:r>
                  <a:rPr lang="en-US" dirty="0"/>
                  <a:t> tools to analyze this system</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1548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sigh of relief*</a:t>
            </a:r>
            <a:br>
              <a:rPr lang="en-US" dirty="0"/>
            </a:br>
            <a:endParaRPr lang="en-US" dirty="0"/>
          </a:p>
        </p:txBody>
      </p:sp>
    </p:spTree>
    <p:extLst>
      <p:ext uri="{BB962C8B-B14F-4D97-AF65-F5344CB8AC3E}">
        <p14:creationId xmlns:p14="http://schemas.microsoft.com/office/powerpoint/2010/main" val="2051423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Exercise 1a – introduction to python, notebooks and </a:t>
            </a:r>
            <a:r>
              <a:rPr lang="en-US" b="1" dirty="0" err="1"/>
              <a:t>sympy</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60719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Exercise 1b – expressing our equations in python</a:t>
            </a:r>
            <a:endParaRPr lang="en-US" dirty="0"/>
          </a:p>
        </p:txBody>
      </p:sp>
    </p:spTree>
    <p:extLst>
      <p:ext uri="{BB962C8B-B14F-4D97-AF65-F5344CB8AC3E}">
        <p14:creationId xmlns:p14="http://schemas.microsoft.com/office/powerpoint/2010/main" val="2860071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With our model of the glucose-insulin circuit, can we explain </a:t>
            </a:r>
            <a:br>
              <a:rPr lang="en-US" sz="3200" dirty="0"/>
            </a:br>
            <a:r>
              <a:rPr lang="en-US" sz="3200" dirty="0"/>
              <a:t>how glucose is being kept within a tight range?</a:t>
            </a:r>
          </a:p>
        </p:txBody>
      </p:sp>
      <p:sp>
        <p:nvSpPr>
          <p:cNvPr id="6" name="Content Placeholder 2"/>
          <p:cNvSpPr>
            <a:spLocks noGrp="1"/>
          </p:cNvSpPr>
          <p:nvPr>
            <p:ph idx="1"/>
          </p:nvPr>
        </p:nvSpPr>
        <p:spPr>
          <a:xfrm>
            <a:off x="838200" y="1825625"/>
            <a:ext cx="5924550" cy="4351338"/>
          </a:xfrm>
        </p:spPr>
        <p:txBody>
          <a:bodyPr>
            <a:normAutofit/>
          </a:bodyPr>
          <a:lstStyle/>
          <a:p>
            <a:pPr marL="0" indent="0">
              <a:buNone/>
            </a:pPr>
            <a:r>
              <a:rPr lang="en-US" sz="2000" dirty="0"/>
              <a:t>Can our model guarantee a stable value for glucose?</a:t>
            </a:r>
          </a:p>
          <a:p>
            <a:pPr marL="0" indent="0">
              <a:buNone/>
            </a:pPr>
            <a:endParaRPr lang="en-US" sz="2000" dirty="0"/>
          </a:p>
        </p:txBody>
      </p:sp>
      <mc:AlternateContent xmlns:mc="http://schemas.openxmlformats.org/markup-compatibility/2006" xmlns:a14="http://schemas.microsoft.com/office/drawing/2010/main">
        <mc:Choice Requires="a14">
          <p:sp>
            <p:nvSpPr>
              <p:cNvPr id="7" name="Rectangle 6"/>
              <p:cNvSpPr/>
              <p:nvPr/>
            </p:nvSpPr>
            <p:spPr>
              <a:xfrm>
                <a:off x="7734300" y="2166938"/>
                <a:ext cx="4457700" cy="2160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b="1" i="1" dirty="0">
                              <a:latin typeface="Cambria Math" panose="02040503050406030204" pitchFamily="18" charset="0"/>
                            </a:rPr>
                          </m:ctrlPr>
                        </m:fPr>
                        <m:num>
                          <m:r>
                            <a:rPr lang="en-US" sz="2800" b="1" i="1" dirty="0">
                              <a:latin typeface="Cambria Math" panose="02040503050406030204" pitchFamily="18" charset="0"/>
                            </a:rPr>
                            <m:t>𝒅𝑰</m:t>
                          </m:r>
                        </m:num>
                        <m:den>
                          <m:r>
                            <a:rPr lang="en-US" sz="2800" b="1" i="1" dirty="0" err="1">
                              <a:latin typeface="Cambria Math" panose="02040503050406030204" pitchFamily="18" charset="0"/>
                            </a:rPr>
                            <m:t>𝒅𝒕</m:t>
                          </m:r>
                        </m:den>
                      </m:f>
                      <m:r>
                        <a:rPr lang="en-US" sz="2800" b="1" i="1" dirty="0">
                          <a:latin typeface="Cambria Math" panose="02040503050406030204" pitchFamily="18" charset="0"/>
                        </a:rPr>
                        <m:t>=</m:t>
                      </m:r>
                      <m:r>
                        <a:rPr lang="en-US" sz="2800" b="1" i="1" dirty="0">
                          <a:latin typeface="Cambria Math" panose="02040503050406030204" pitchFamily="18" charset="0"/>
                        </a:rPr>
                        <m:t>𝑩𝒇</m:t>
                      </m:r>
                      <m:d>
                        <m:dPr>
                          <m:ctrlPr>
                            <a:rPr lang="en-US" sz="2800" b="1" i="1" dirty="0">
                              <a:latin typeface="Cambria Math" panose="02040503050406030204" pitchFamily="18" charset="0"/>
                            </a:rPr>
                          </m:ctrlPr>
                        </m:dPr>
                        <m:e>
                          <m:r>
                            <a:rPr lang="en-US" sz="2800" b="1" i="1" dirty="0">
                              <a:latin typeface="Cambria Math" panose="02040503050406030204" pitchFamily="18" charset="0"/>
                            </a:rPr>
                            <m:t>𝑮</m:t>
                          </m:r>
                        </m:e>
                      </m:d>
                      <m:r>
                        <a:rPr lang="en-US" sz="2800" b="1" i="1" dirty="0">
                          <a:latin typeface="Cambria Math" panose="02040503050406030204" pitchFamily="18" charset="0"/>
                        </a:rPr>
                        <m:t>−</m:t>
                      </m:r>
                      <m:r>
                        <a:rPr lang="en-US" sz="2800" b="1" i="1" dirty="0">
                          <a:latin typeface="Cambria Math" panose="02040503050406030204" pitchFamily="18" charset="0"/>
                        </a:rPr>
                        <m:t>𝜸</m:t>
                      </m:r>
                      <m:r>
                        <a:rPr lang="en-US" sz="2800" b="1" i="1" dirty="0">
                          <a:latin typeface="Cambria Math" panose="02040503050406030204" pitchFamily="18" charset="0"/>
                        </a:rPr>
                        <m:t>𝑰</m:t>
                      </m:r>
                    </m:oMath>
                  </m:oMathPara>
                </a14:m>
                <a:endParaRPr lang="en-US" sz="2800" b="1" dirty="0"/>
              </a:p>
              <a:p>
                <a:endParaRPr lang="en-US" sz="2800" b="1" dirty="0"/>
              </a:p>
              <a:p>
                <a:pPr/>
                <a14:m>
                  <m:oMathPara xmlns:m="http://schemas.openxmlformats.org/officeDocument/2006/math">
                    <m:oMathParaPr>
                      <m:jc m:val="centerGroup"/>
                    </m:oMathParaPr>
                    <m:oMath xmlns:m="http://schemas.openxmlformats.org/officeDocument/2006/math">
                      <m:f>
                        <m:fPr>
                          <m:ctrlPr>
                            <a:rPr lang="en-US" sz="2800" b="1" i="1" dirty="0">
                              <a:latin typeface="Cambria Math" panose="02040503050406030204" pitchFamily="18" charset="0"/>
                            </a:rPr>
                          </m:ctrlPr>
                        </m:fPr>
                        <m:num>
                          <m:r>
                            <a:rPr lang="en-US" sz="2800" b="1" i="1" dirty="0">
                              <a:latin typeface="Cambria Math" panose="02040503050406030204" pitchFamily="18" charset="0"/>
                            </a:rPr>
                            <m:t>𝒅𝑮</m:t>
                          </m:r>
                        </m:num>
                        <m:den>
                          <m:r>
                            <a:rPr lang="en-US" sz="2800" b="1" i="1" dirty="0" err="1">
                              <a:latin typeface="Cambria Math" panose="02040503050406030204" pitchFamily="18" charset="0"/>
                            </a:rPr>
                            <m:t>𝒅𝒕</m:t>
                          </m:r>
                        </m:den>
                      </m:f>
                      <m:r>
                        <a:rPr lang="en-US" sz="2800" b="1" i="1" dirty="0">
                          <a:latin typeface="Cambria Math" panose="02040503050406030204" pitchFamily="18" charset="0"/>
                        </a:rPr>
                        <m:t>=</m:t>
                      </m:r>
                      <m:r>
                        <a:rPr lang="en-US" sz="2800" b="1" i="1" dirty="0">
                          <a:latin typeface="Cambria Math" panose="02040503050406030204" pitchFamily="18" charset="0"/>
                        </a:rPr>
                        <m:t>𝒎</m:t>
                      </m:r>
                      <m:d>
                        <m:dPr>
                          <m:ctrlPr>
                            <a:rPr lang="en-US" sz="2800" b="1" i="1" dirty="0">
                              <a:latin typeface="Cambria Math" panose="02040503050406030204" pitchFamily="18" charset="0"/>
                            </a:rPr>
                          </m:ctrlPr>
                        </m:dPr>
                        <m:e>
                          <m:r>
                            <a:rPr lang="en-US" sz="2800" b="1" i="1" dirty="0">
                              <a:latin typeface="Cambria Math" panose="02040503050406030204" pitchFamily="18" charset="0"/>
                            </a:rPr>
                            <m:t>𝒕</m:t>
                          </m:r>
                        </m:e>
                      </m:d>
                      <m:r>
                        <a:rPr lang="en-US" sz="2800" b="1" i="1" dirty="0">
                          <a:latin typeface="Cambria Math" panose="02040503050406030204" pitchFamily="18" charset="0"/>
                        </a:rPr>
                        <m:t>−</m:t>
                      </m:r>
                      <m:r>
                        <a:rPr lang="en-US" sz="2800" b="1" i="1" dirty="0">
                          <a:latin typeface="Cambria Math" panose="02040503050406030204" pitchFamily="18" charset="0"/>
                        </a:rPr>
                        <m:t>𝒔𝑰𝑮</m:t>
                      </m:r>
                    </m:oMath>
                  </m:oMathPara>
                </a14:m>
                <a:endParaRPr lang="en-US" sz="2800" dirty="0"/>
              </a:p>
            </p:txBody>
          </p:sp>
        </mc:Choice>
        <mc:Fallback xmlns="">
          <p:sp>
            <p:nvSpPr>
              <p:cNvPr id="7" name="Rectangle 6"/>
              <p:cNvSpPr>
                <a:spLocks noRot="1" noChangeAspect="1" noMove="1" noResize="1" noEditPoints="1" noAdjustHandles="1" noChangeArrowheads="1" noChangeShapeType="1" noTextEdit="1"/>
              </p:cNvSpPr>
              <p:nvPr/>
            </p:nvSpPr>
            <p:spPr>
              <a:xfrm>
                <a:off x="7734300" y="2166938"/>
                <a:ext cx="4457700" cy="216007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5961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With our model of the glucose-insulin circuit, can we explain </a:t>
            </a:r>
            <a:br>
              <a:rPr lang="en-US" sz="3200" dirty="0"/>
            </a:br>
            <a:r>
              <a:rPr lang="en-US" sz="3200" dirty="0"/>
              <a:t>how glucose is being kept within a tight range?</a:t>
            </a:r>
          </a:p>
        </p:txBody>
      </p:sp>
      <p:sp>
        <p:nvSpPr>
          <p:cNvPr id="6" name="Content Placeholder 2"/>
          <p:cNvSpPr>
            <a:spLocks noGrp="1"/>
          </p:cNvSpPr>
          <p:nvPr>
            <p:ph idx="1"/>
          </p:nvPr>
        </p:nvSpPr>
        <p:spPr>
          <a:xfrm>
            <a:off x="838200" y="1825625"/>
            <a:ext cx="5924550" cy="4351338"/>
          </a:xfrm>
        </p:spPr>
        <p:txBody>
          <a:bodyPr>
            <a:normAutofit/>
          </a:bodyPr>
          <a:lstStyle/>
          <a:p>
            <a:pPr marL="0" indent="0">
              <a:buNone/>
            </a:pPr>
            <a:r>
              <a:rPr lang="en-US" sz="2000" dirty="0"/>
              <a:t>Can our model guarantee a stable value for glucose?</a:t>
            </a:r>
          </a:p>
          <a:p>
            <a:r>
              <a:rPr lang="en-US" sz="2000" dirty="0"/>
              <a:t>In mathematics, this value is called a </a:t>
            </a:r>
            <a:r>
              <a:rPr lang="en-US" sz="2000" b="1" i="1" dirty="0"/>
              <a:t>steady-state</a:t>
            </a:r>
          </a:p>
          <a:p>
            <a:r>
              <a:rPr lang="en-US" sz="2000" dirty="0"/>
              <a:t>When glucose and insulin are at the steady state, their </a:t>
            </a:r>
            <a:r>
              <a:rPr lang="en-US" sz="2000" b="1" dirty="0"/>
              <a:t>rate of change is zero</a:t>
            </a:r>
            <a:r>
              <a:rPr lang="en-US" sz="2000" dirty="0"/>
              <a:t>. </a:t>
            </a:r>
            <a:r>
              <a:rPr lang="en-US" sz="2000" b="1" dirty="0"/>
              <a:t>They will not change</a:t>
            </a:r>
            <a:r>
              <a:rPr lang="en-US" sz="2000" dirty="0"/>
              <a:t>.</a:t>
            </a:r>
          </a:p>
          <a:p>
            <a:pPr marL="0" indent="0">
              <a:buNone/>
            </a:pPr>
            <a:endParaRPr lang="en-US" sz="2000" dirty="0"/>
          </a:p>
        </p:txBody>
      </p:sp>
      <mc:AlternateContent xmlns:mc="http://schemas.openxmlformats.org/markup-compatibility/2006" xmlns:a14="http://schemas.microsoft.com/office/drawing/2010/main">
        <mc:Choice Requires="a14">
          <p:sp>
            <p:nvSpPr>
              <p:cNvPr id="7" name="Rectangle 6"/>
              <p:cNvSpPr/>
              <p:nvPr/>
            </p:nvSpPr>
            <p:spPr>
              <a:xfrm>
                <a:off x="7734300" y="2166938"/>
                <a:ext cx="4457700" cy="2160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b="1" i="1" dirty="0">
                              <a:latin typeface="Cambria Math" panose="02040503050406030204" pitchFamily="18" charset="0"/>
                            </a:rPr>
                          </m:ctrlPr>
                        </m:fPr>
                        <m:num>
                          <m:r>
                            <a:rPr lang="en-US" sz="2800" b="1" i="1" dirty="0">
                              <a:latin typeface="Cambria Math" panose="02040503050406030204" pitchFamily="18" charset="0"/>
                            </a:rPr>
                            <m:t>𝒅𝑰</m:t>
                          </m:r>
                        </m:num>
                        <m:den>
                          <m:r>
                            <a:rPr lang="en-US" sz="2800" b="1" i="1" dirty="0" err="1">
                              <a:latin typeface="Cambria Math" panose="02040503050406030204" pitchFamily="18" charset="0"/>
                            </a:rPr>
                            <m:t>𝒅𝒕</m:t>
                          </m:r>
                        </m:den>
                      </m:f>
                      <m:r>
                        <a:rPr lang="en-US" sz="2800" b="1" i="1" dirty="0">
                          <a:latin typeface="Cambria Math" panose="02040503050406030204" pitchFamily="18" charset="0"/>
                        </a:rPr>
                        <m:t>=</m:t>
                      </m:r>
                      <m:r>
                        <a:rPr lang="en-US" sz="2800" b="1" i="1" dirty="0">
                          <a:latin typeface="Cambria Math" panose="02040503050406030204" pitchFamily="18" charset="0"/>
                        </a:rPr>
                        <m:t>𝑩𝒇</m:t>
                      </m:r>
                      <m:d>
                        <m:dPr>
                          <m:ctrlPr>
                            <a:rPr lang="en-US" sz="2800" b="1" i="1" dirty="0">
                              <a:latin typeface="Cambria Math" panose="02040503050406030204" pitchFamily="18" charset="0"/>
                            </a:rPr>
                          </m:ctrlPr>
                        </m:dPr>
                        <m:e>
                          <m:r>
                            <a:rPr lang="en-US" sz="2800" b="1" i="1" dirty="0">
                              <a:latin typeface="Cambria Math" panose="02040503050406030204" pitchFamily="18" charset="0"/>
                            </a:rPr>
                            <m:t>𝑮</m:t>
                          </m:r>
                        </m:e>
                      </m:d>
                      <m:r>
                        <a:rPr lang="en-US" sz="2800" b="1" i="1" dirty="0">
                          <a:latin typeface="Cambria Math" panose="02040503050406030204" pitchFamily="18" charset="0"/>
                        </a:rPr>
                        <m:t>−</m:t>
                      </m:r>
                      <m:r>
                        <a:rPr lang="en-US" sz="2800" b="1" i="1" dirty="0">
                          <a:latin typeface="Cambria Math" panose="02040503050406030204" pitchFamily="18" charset="0"/>
                        </a:rPr>
                        <m:t>𝜸</m:t>
                      </m:r>
                      <m:r>
                        <a:rPr lang="en-US" sz="2800" b="1" i="1" dirty="0">
                          <a:latin typeface="Cambria Math" panose="02040503050406030204" pitchFamily="18" charset="0"/>
                        </a:rPr>
                        <m:t>𝑰</m:t>
                      </m:r>
                    </m:oMath>
                  </m:oMathPara>
                </a14:m>
                <a:endParaRPr lang="en-US" sz="2800" b="1" dirty="0"/>
              </a:p>
              <a:p>
                <a:endParaRPr lang="en-US" sz="2800" b="1" dirty="0"/>
              </a:p>
              <a:p>
                <a:pPr/>
                <a14:m>
                  <m:oMathPara xmlns:m="http://schemas.openxmlformats.org/officeDocument/2006/math">
                    <m:oMathParaPr>
                      <m:jc m:val="centerGroup"/>
                    </m:oMathParaPr>
                    <m:oMath xmlns:m="http://schemas.openxmlformats.org/officeDocument/2006/math">
                      <m:f>
                        <m:fPr>
                          <m:ctrlPr>
                            <a:rPr lang="en-US" sz="2800" b="1" i="1" dirty="0">
                              <a:latin typeface="Cambria Math" panose="02040503050406030204" pitchFamily="18" charset="0"/>
                            </a:rPr>
                          </m:ctrlPr>
                        </m:fPr>
                        <m:num>
                          <m:r>
                            <a:rPr lang="en-US" sz="2800" b="1" i="1" dirty="0">
                              <a:latin typeface="Cambria Math" panose="02040503050406030204" pitchFamily="18" charset="0"/>
                            </a:rPr>
                            <m:t>𝒅𝑮</m:t>
                          </m:r>
                        </m:num>
                        <m:den>
                          <m:r>
                            <a:rPr lang="en-US" sz="2800" b="1" i="1" dirty="0" err="1">
                              <a:latin typeface="Cambria Math" panose="02040503050406030204" pitchFamily="18" charset="0"/>
                            </a:rPr>
                            <m:t>𝒅𝒕</m:t>
                          </m:r>
                        </m:den>
                      </m:f>
                      <m:r>
                        <a:rPr lang="en-US" sz="2800" b="1" i="1" dirty="0">
                          <a:latin typeface="Cambria Math" panose="02040503050406030204" pitchFamily="18" charset="0"/>
                        </a:rPr>
                        <m:t>=</m:t>
                      </m:r>
                      <m:r>
                        <a:rPr lang="en-US" sz="2800" b="1" i="1" dirty="0">
                          <a:latin typeface="Cambria Math" panose="02040503050406030204" pitchFamily="18" charset="0"/>
                        </a:rPr>
                        <m:t>𝒎</m:t>
                      </m:r>
                      <m:d>
                        <m:dPr>
                          <m:ctrlPr>
                            <a:rPr lang="en-US" sz="2800" b="1" i="1" dirty="0">
                              <a:latin typeface="Cambria Math" panose="02040503050406030204" pitchFamily="18" charset="0"/>
                            </a:rPr>
                          </m:ctrlPr>
                        </m:dPr>
                        <m:e>
                          <m:r>
                            <a:rPr lang="en-US" sz="2800" b="1" i="1" dirty="0">
                              <a:latin typeface="Cambria Math" panose="02040503050406030204" pitchFamily="18" charset="0"/>
                            </a:rPr>
                            <m:t>𝒕</m:t>
                          </m:r>
                        </m:e>
                      </m:d>
                      <m:r>
                        <a:rPr lang="en-US" sz="2800" b="1" i="1" dirty="0">
                          <a:latin typeface="Cambria Math" panose="02040503050406030204" pitchFamily="18" charset="0"/>
                        </a:rPr>
                        <m:t>−</m:t>
                      </m:r>
                      <m:r>
                        <a:rPr lang="en-US" sz="2800" b="1" i="1" dirty="0">
                          <a:latin typeface="Cambria Math" panose="02040503050406030204" pitchFamily="18" charset="0"/>
                        </a:rPr>
                        <m:t>𝒔𝑰𝑮</m:t>
                      </m:r>
                    </m:oMath>
                  </m:oMathPara>
                </a14:m>
                <a:endParaRPr lang="en-US" sz="2800" dirty="0"/>
              </a:p>
            </p:txBody>
          </p:sp>
        </mc:Choice>
        <mc:Fallback xmlns="">
          <p:sp>
            <p:nvSpPr>
              <p:cNvPr id="7" name="Rectangle 6"/>
              <p:cNvSpPr>
                <a:spLocks noRot="1" noChangeAspect="1" noMove="1" noResize="1" noEditPoints="1" noAdjustHandles="1" noChangeArrowheads="1" noChangeShapeType="1" noTextEdit="1"/>
              </p:cNvSpPr>
              <p:nvPr/>
            </p:nvSpPr>
            <p:spPr>
              <a:xfrm>
                <a:off x="7734300" y="2166938"/>
                <a:ext cx="4457700" cy="216007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4168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With our model of the glucose-insulin circuit, can we explain </a:t>
            </a:r>
            <a:br>
              <a:rPr lang="en-US" sz="3200" dirty="0"/>
            </a:br>
            <a:r>
              <a:rPr lang="en-US" sz="3200" dirty="0"/>
              <a:t>how glucose is being kept within a tight range?</a:t>
            </a:r>
          </a:p>
        </p:txBody>
      </p:sp>
      <p:sp>
        <p:nvSpPr>
          <p:cNvPr id="6" name="Content Placeholder 2"/>
          <p:cNvSpPr>
            <a:spLocks noGrp="1"/>
          </p:cNvSpPr>
          <p:nvPr>
            <p:ph idx="1"/>
          </p:nvPr>
        </p:nvSpPr>
        <p:spPr>
          <a:xfrm>
            <a:off x="838200" y="1825625"/>
            <a:ext cx="5924550" cy="4351338"/>
          </a:xfrm>
        </p:spPr>
        <p:txBody>
          <a:bodyPr>
            <a:normAutofit/>
          </a:bodyPr>
          <a:lstStyle/>
          <a:p>
            <a:pPr marL="0" indent="0">
              <a:buNone/>
            </a:pPr>
            <a:r>
              <a:rPr lang="en-US" sz="2000" dirty="0"/>
              <a:t>Can our model guarantee a stable value for glucose?</a:t>
            </a:r>
          </a:p>
          <a:p>
            <a:r>
              <a:rPr lang="en-US" sz="2000" dirty="0"/>
              <a:t>In mathematics, this value is called a </a:t>
            </a:r>
            <a:r>
              <a:rPr lang="en-US" sz="2000" b="1" i="1" dirty="0"/>
              <a:t>steady-state</a:t>
            </a:r>
          </a:p>
          <a:p>
            <a:r>
              <a:rPr lang="en-US" sz="2000" dirty="0"/>
              <a:t>When glucose and insulin are at the steady state, their </a:t>
            </a:r>
            <a:r>
              <a:rPr lang="en-US" sz="2000" b="1" dirty="0"/>
              <a:t>rate of change is zero</a:t>
            </a:r>
            <a:r>
              <a:rPr lang="en-US" sz="2000" dirty="0"/>
              <a:t>. </a:t>
            </a:r>
            <a:r>
              <a:rPr lang="en-US" sz="2000" b="1" dirty="0"/>
              <a:t>They will not change</a:t>
            </a:r>
            <a:r>
              <a:rPr lang="en-US" sz="2000" dirty="0"/>
              <a:t>.</a:t>
            </a:r>
          </a:p>
          <a:p>
            <a:endParaRPr lang="en-US" sz="2000" dirty="0"/>
          </a:p>
          <a:p>
            <a:pPr marL="0" indent="0">
              <a:buNone/>
            </a:pPr>
            <a:r>
              <a:rPr lang="en-US" sz="2000" dirty="0"/>
              <a:t>Can our model guarantee that the steady-state will be around 5mM?</a:t>
            </a:r>
          </a:p>
          <a:p>
            <a:pPr marL="0" indent="0">
              <a:buNone/>
            </a:pPr>
            <a:r>
              <a:rPr lang="en-US" sz="2000" dirty="0"/>
              <a:t>To answer this, we will use a graphical tool to analyze the steady-state of the system </a:t>
            </a:r>
          </a:p>
          <a:p>
            <a:endParaRPr lang="en-US" sz="2000" dirty="0"/>
          </a:p>
          <a:p>
            <a:pPr marL="0" indent="0">
              <a:buNone/>
            </a:pPr>
            <a:endParaRPr lang="en-US" sz="2000" dirty="0"/>
          </a:p>
        </p:txBody>
      </p:sp>
      <mc:AlternateContent xmlns:mc="http://schemas.openxmlformats.org/markup-compatibility/2006" xmlns:a14="http://schemas.microsoft.com/office/drawing/2010/main">
        <mc:Choice Requires="a14">
          <p:sp>
            <p:nvSpPr>
              <p:cNvPr id="7" name="Rectangle 6"/>
              <p:cNvSpPr/>
              <p:nvPr/>
            </p:nvSpPr>
            <p:spPr>
              <a:xfrm>
                <a:off x="7734300" y="2166938"/>
                <a:ext cx="4457700" cy="2160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b="1" i="1" dirty="0">
                              <a:latin typeface="Cambria Math" panose="02040503050406030204" pitchFamily="18" charset="0"/>
                            </a:rPr>
                          </m:ctrlPr>
                        </m:fPr>
                        <m:num>
                          <m:r>
                            <a:rPr lang="en-US" sz="2800" b="1" i="1" dirty="0">
                              <a:latin typeface="Cambria Math" panose="02040503050406030204" pitchFamily="18" charset="0"/>
                            </a:rPr>
                            <m:t>𝒅𝑰</m:t>
                          </m:r>
                        </m:num>
                        <m:den>
                          <m:r>
                            <a:rPr lang="en-US" sz="2800" b="1" i="1" dirty="0" err="1">
                              <a:latin typeface="Cambria Math" panose="02040503050406030204" pitchFamily="18" charset="0"/>
                            </a:rPr>
                            <m:t>𝒅𝒕</m:t>
                          </m:r>
                        </m:den>
                      </m:f>
                      <m:r>
                        <a:rPr lang="en-US" sz="2800" b="1" i="1" dirty="0">
                          <a:latin typeface="Cambria Math" panose="02040503050406030204" pitchFamily="18" charset="0"/>
                        </a:rPr>
                        <m:t>=</m:t>
                      </m:r>
                      <m:r>
                        <a:rPr lang="en-US" sz="2800" b="1" i="1" dirty="0">
                          <a:latin typeface="Cambria Math" panose="02040503050406030204" pitchFamily="18" charset="0"/>
                        </a:rPr>
                        <m:t>𝑩𝒇</m:t>
                      </m:r>
                      <m:d>
                        <m:dPr>
                          <m:ctrlPr>
                            <a:rPr lang="en-US" sz="2800" b="1" i="1" dirty="0">
                              <a:latin typeface="Cambria Math" panose="02040503050406030204" pitchFamily="18" charset="0"/>
                            </a:rPr>
                          </m:ctrlPr>
                        </m:dPr>
                        <m:e>
                          <m:r>
                            <a:rPr lang="en-US" sz="2800" b="1" i="1" dirty="0">
                              <a:latin typeface="Cambria Math" panose="02040503050406030204" pitchFamily="18" charset="0"/>
                            </a:rPr>
                            <m:t>𝑮</m:t>
                          </m:r>
                        </m:e>
                      </m:d>
                      <m:r>
                        <a:rPr lang="en-US" sz="2800" b="1" i="1" dirty="0">
                          <a:latin typeface="Cambria Math" panose="02040503050406030204" pitchFamily="18" charset="0"/>
                        </a:rPr>
                        <m:t>−</m:t>
                      </m:r>
                      <m:r>
                        <a:rPr lang="en-US" sz="2800" b="1" i="1" dirty="0">
                          <a:latin typeface="Cambria Math" panose="02040503050406030204" pitchFamily="18" charset="0"/>
                        </a:rPr>
                        <m:t>𝜸</m:t>
                      </m:r>
                      <m:r>
                        <a:rPr lang="en-US" sz="2800" b="1" i="1" dirty="0">
                          <a:latin typeface="Cambria Math" panose="02040503050406030204" pitchFamily="18" charset="0"/>
                        </a:rPr>
                        <m:t>𝑰</m:t>
                      </m:r>
                    </m:oMath>
                  </m:oMathPara>
                </a14:m>
                <a:endParaRPr lang="en-US" sz="2800" b="1" dirty="0"/>
              </a:p>
              <a:p>
                <a:endParaRPr lang="en-US" sz="2800" b="1" dirty="0"/>
              </a:p>
              <a:p>
                <a:pPr/>
                <a14:m>
                  <m:oMathPara xmlns:m="http://schemas.openxmlformats.org/officeDocument/2006/math">
                    <m:oMathParaPr>
                      <m:jc m:val="centerGroup"/>
                    </m:oMathParaPr>
                    <m:oMath xmlns:m="http://schemas.openxmlformats.org/officeDocument/2006/math">
                      <m:f>
                        <m:fPr>
                          <m:ctrlPr>
                            <a:rPr lang="en-US" sz="2800" b="1" i="1" dirty="0">
                              <a:latin typeface="Cambria Math" panose="02040503050406030204" pitchFamily="18" charset="0"/>
                            </a:rPr>
                          </m:ctrlPr>
                        </m:fPr>
                        <m:num>
                          <m:r>
                            <a:rPr lang="en-US" sz="2800" b="1" i="1" dirty="0">
                              <a:latin typeface="Cambria Math" panose="02040503050406030204" pitchFamily="18" charset="0"/>
                            </a:rPr>
                            <m:t>𝒅𝑮</m:t>
                          </m:r>
                        </m:num>
                        <m:den>
                          <m:r>
                            <a:rPr lang="en-US" sz="2800" b="1" i="1" dirty="0" err="1">
                              <a:latin typeface="Cambria Math" panose="02040503050406030204" pitchFamily="18" charset="0"/>
                            </a:rPr>
                            <m:t>𝒅𝒕</m:t>
                          </m:r>
                        </m:den>
                      </m:f>
                      <m:r>
                        <a:rPr lang="en-US" sz="2800" b="1" i="1" dirty="0">
                          <a:latin typeface="Cambria Math" panose="02040503050406030204" pitchFamily="18" charset="0"/>
                        </a:rPr>
                        <m:t>=</m:t>
                      </m:r>
                      <m:r>
                        <a:rPr lang="en-US" sz="2800" b="1" i="1" dirty="0">
                          <a:latin typeface="Cambria Math" panose="02040503050406030204" pitchFamily="18" charset="0"/>
                        </a:rPr>
                        <m:t>𝒎</m:t>
                      </m:r>
                      <m:d>
                        <m:dPr>
                          <m:ctrlPr>
                            <a:rPr lang="en-US" sz="2800" b="1" i="1" dirty="0">
                              <a:latin typeface="Cambria Math" panose="02040503050406030204" pitchFamily="18" charset="0"/>
                            </a:rPr>
                          </m:ctrlPr>
                        </m:dPr>
                        <m:e>
                          <m:r>
                            <a:rPr lang="en-US" sz="2800" b="1" i="1" dirty="0">
                              <a:latin typeface="Cambria Math" panose="02040503050406030204" pitchFamily="18" charset="0"/>
                            </a:rPr>
                            <m:t>𝒕</m:t>
                          </m:r>
                        </m:e>
                      </m:d>
                      <m:r>
                        <a:rPr lang="en-US" sz="2800" b="1" i="1" dirty="0">
                          <a:latin typeface="Cambria Math" panose="02040503050406030204" pitchFamily="18" charset="0"/>
                        </a:rPr>
                        <m:t>−</m:t>
                      </m:r>
                      <m:r>
                        <a:rPr lang="en-US" sz="2800" b="1" i="1" dirty="0">
                          <a:latin typeface="Cambria Math" panose="02040503050406030204" pitchFamily="18" charset="0"/>
                        </a:rPr>
                        <m:t>𝒔𝑰𝑮</m:t>
                      </m:r>
                    </m:oMath>
                  </m:oMathPara>
                </a14:m>
                <a:endParaRPr lang="en-US" sz="2800" dirty="0"/>
              </a:p>
            </p:txBody>
          </p:sp>
        </mc:Choice>
        <mc:Fallback xmlns="">
          <p:sp>
            <p:nvSpPr>
              <p:cNvPr id="7" name="Rectangle 6"/>
              <p:cNvSpPr>
                <a:spLocks noRot="1" noChangeAspect="1" noMove="1" noResize="1" noEditPoints="1" noAdjustHandles="1" noChangeArrowheads="1" noChangeShapeType="1" noTextEdit="1"/>
              </p:cNvSpPr>
              <p:nvPr/>
            </p:nvSpPr>
            <p:spPr>
              <a:xfrm>
                <a:off x="7734300" y="2166938"/>
                <a:ext cx="4457700" cy="216007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68927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We will focus on the ‘hydrogen atom’ of physiological circuits: the glucose-insulin control circuit</a:t>
            </a:r>
          </a:p>
        </p:txBody>
      </p:sp>
      <p:sp>
        <p:nvSpPr>
          <p:cNvPr id="3" name="Content Placeholder 2"/>
          <p:cNvSpPr>
            <a:spLocks noGrp="1"/>
          </p:cNvSpPr>
          <p:nvPr>
            <p:ph idx="1"/>
          </p:nvPr>
        </p:nvSpPr>
        <p:spPr>
          <a:xfrm>
            <a:off x="838202" y="1825625"/>
            <a:ext cx="6456678" cy="4351338"/>
          </a:xfrm>
        </p:spPr>
        <p:txBody>
          <a:bodyPr>
            <a:normAutofit/>
          </a:bodyPr>
          <a:lstStyle/>
          <a:p>
            <a:r>
              <a:rPr lang="en-US" sz="2400" dirty="0"/>
              <a:t>It is the simplest and best-understood system which provides the conceptual tools to understand more complex cases</a:t>
            </a:r>
          </a:p>
          <a:p>
            <a:r>
              <a:rPr lang="en-US" sz="2400" dirty="0"/>
              <a:t>The glucose circuit is a good starting point because it highlights several important principles that apply to many other tissues.</a:t>
            </a:r>
          </a:p>
          <a:p>
            <a:r>
              <a:rPr lang="en-US" sz="2400" dirty="0"/>
              <a:t>It is also important medically, because its failure is the basis for diabetes, a disease afflicting about 10% of the world’s population </a:t>
            </a:r>
          </a:p>
        </p:txBody>
      </p:sp>
      <p:pic>
        <p:nvPicPr>
          <p:cNvPr id="1028" name="Picture 4" descr="Sugar definition and meaning | Collins English Dictiona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0429" y="4385880"/>
            <a:ext cx="3654671" cy="2447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ncreas and Insulin in Blood Stock Vector - Illustration of head, anatomy:  13393422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0657"/>
          <a:stretch/>
        </p:blipFill>
        <p:spPr bwMode="auto">
          <a:xfrm>
            <a:off x="7911607" y="1715126"/>
            <a:ext cx="3607029" cy="2670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397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Graphical analysis of the model using the phase portrait</a:t>
            </a:r>
          </a:p>
        </p:txBody>
      </p:sp>
      <p:sp>
        <p:nvSpPr>
          <p:cNvPr id="3" name="Content Placeholder 2"/>
          <p:cNvSpPr>
            <a:spLocks noGrp="1"/>
          </p:cNvSpPr>
          <p:nvPr>
            <p:ph idx="1"/>
          </p:nvPr>
        </p:nvSpPr>
        <p:spPr>
          <a:xfrm>
            <a:off x="838200" y="1825625"/>
            <a:ext cx="10515600" cy="4741430"/>
          </a:xfrm>
        </p:spPr>
        <p:txBody>
          <a:bodyPr>
            <a:normAutofit fontScale="92500" lnSpcReduction="20000"/>
          </a:bodyPr>
          <a:lstStyle/>
          <a:p>
            <a:r>
              <a:rPr lang="en-US" sz="2600" dirty="0"/>
              <a:t>The phase portrait has two axes, one for each of the variables, in our case - insulin and glucose. </a:t>
            </a:r>
          </a:p>
          <a:p>
            <a:r>
              <a:rPr lang="en-US" sz="2600" dirty="0"/>
              <a:t>To draw it, we will have to imagine two experiments</a:t>
            </a:r>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pPr marL="0" indent="0" algn="ctr">
              <a:buNone/>
            </a:pPr>
            <a:endParaRPr lang="en-US" sz="2200" dirty="0"/>
          </a:p>
          <a:p>
            <a:pPr marL="0" indent="0" algn="ctr">
              <a:buNone/>
            </a:pPr>
            <a:r>
              <a:rPr lang="en-US" sz="2200" dirty="0"/>
              <a:t>The idea is to break the feedback loop into two arms. Study each arm separately, and then put them back together.</a:t>
            </a:r>
          </a:p>
          <a:p>
            <a:endParaRPr lang="en-US" dirty="0"/>
          </a:p>
        </p:txBody>
      </p:sp>
      <p:grpSp>
        <p:nvGrpSpPr>
          <p:cNvPr id="14" name="Group 13"/>
          <p:cNvGrpSpPr/>
          <p:nvPr/>
        </p:nvGrpSpPr>
        <p:grpSpPr>
          <a:xfrm>
            <a:off x="3607652" y="2833465"/>
            <a:ext cx="3990731" cy="2867671"/>
            <a:chOff x="3582715" y="3811156"/>
            <a:chExt cx="3990731" cy="2867671"/>
          </a:xfrm>
        </p:grpSpPr>
        <p:grpSp>
          <p:nvGrpSpPr>
            <p:cNvPr id="9" name="Group 8"/>
            <p:cNvGrpSpPr/>
            <p:nvPr/>
          </p:nvGrpSpPr>
          <p:grpSpPr>
            <a:xfrm>
              <a:off x="4189614" y="3906982"/>
              <a:ext cx="3300153" cy="2269981"/>
              <a:chOff x="4189614" y="3906982"/>
              <a:chExt cx="3300153" cy="2269981"/>
            </a:xfrm>
          </p:grpSpPr>
          <p:cxnSp>
            <p:nvCxnSpPr>
              <p:cNvPr id="5" name="Straight Connector 4"/>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2" name="Rectangle 11"/>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spTree>
    <p:extLst>
      <p:ext uri="{BB962C8B-B14F-4D97-AF65-F5344CB8AC3E}">
        <p14:creationId xmlns:p14="http://schemas.microsoft.com/office/powerpoint/2010/main" val="2036217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first arm of the feedback loop describes how insulin removes glucose.</a:t>
            </a:r>
            <a:endParaRPr lang="en-US" sz="3200" dirty="0"/>
          </a:p>
        </p:txBody>
      </p:sp>
      <p:sp>
        <p:nvSpPr>
          <p:cNvPr id="3" name="Content Placeholder 2"/>
          <p:cNvSpPr>
            <a:spLocks noGrp="1"/>
          </p:cNvSpPr>
          <p:nvPr>
            <p:ph idx="1"/>
          </p:nvPr>
        </p:nvSpPr>
        <p:spPr>
          <a:xfrm>
            <a:off x="838200" y="1825625"/>
            <a:ext cx="6094615" cy="4351338"/>
          </a:xfrm>
        </p:spPr>
        <p:txBody>
          <a:bodyPr>
            <a:normAutofit/>
          </a:bodyPr>
          <a:lstStyle/>
          <a:p>
            <a:pPr marL="0" indent="0">
              <a:buNone/>
            </a:pPr>
            <a:endParaRPr lang="en-US" sz="1900" b="1" dirty="0"/>
          </a:p>
          <a:p>
            <a:pPr marL="0" indent="0" algn="ctr">
              <a:buNone/>
            </a:pPr>
            <a:endParaRPr lang="en-US" dirty="0"/>
          </a:p>
          <a:p>
            <a:endParaRPr lang="en-US" dirty="0"/>
          </a:p>
        </p:txBody>
      </p:sp>
      <p:grpSp>
        <p:nvGrpSpPr>
          <p:cNvPr id="13" name="Group 12"/>
          <p:cNvGrpSpPr/>
          <p:nvPr/>
        </p:nvGrpSpPr>
        <p:grpSpPr>
          <a:xfrm>
            <a:off x="7273637" y="2461394"/>
            <a:ext cx="3990731" cy="2867671"/>
            <a:chOff x="3582715" y="3811156"/>
            <a:chExt cx="3990731" cy="2867671"/>
          </a:xfrm>
        </p:grpSpPr>
        <p:grpSp>
          <p:nvGrpSpPr>
            <p:cNvPr id="14" name="Group 13"/>
            <p:cNvGrpSpPr/>
            <p:nvPr/>
          </p:nvGrpSpPr>
          <p:grpSpPr>
            <a:xfrm>
              <a:off x="4189614" y="3906982"/>
              <a:ext cx="3300153" cy="2269981"/>
              <a:chOff x="4189614" y="3906982"/>
              <a:chExt cx="3300153" cy="2269981"/>
            </a:xfrm>
          </p:grpSpPr>
          <p:cxnSp>
            <p:nvCxnSpPr>
              <p:cNvPr id="17" name="Straight Connector 16"/>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6" name="Rectangle 15"/>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spTree>
    <p:extLst>
      <p:ext uri="{BB962C8B-B14F-4D97-AF65-F5344CB8AC3E}">
        <p14:creationId xmlns:p14="http://schemas.microsoft.com/office/powerpoint/2010/main" val="1777544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first arm of the feedback loop describes how insulin removes glucose.</a:t>
            </a:r>
            <a:endParaRPr lang="en-US" sz="3200" dirty="0"/>
          </a:p>
        </p:txBody>
      </p:sp>
      <p:sp>
        <p:nvSpPr>
          <p:cNvPr id="3" name="Content Placeholder 2"/>
          <p:cNvSpPr>
            <a:spLocks noGrp="1"/>
          </p:cNvSpPr>
          <p:nvPr>
            <p:ph idx="1"/>
          </p:nvPr>
        </p:nvSpPr>
        <p:spPr>
          <a:xfrm>
            <a:off x="838200" y="1825625"/>
            <a:ext cx="6094615" cy="4351338"/>
          </a:xfrm>
        </p:spPr>
        <p:txBody>
          <a:bodyPr>
            <a:normAutofit/>
          </a:bodyPr>
          <a:lstStyle/>
          <a:p>
            <a:pPr marL="0" indent="0" algn="just">
              <a:buNone/>
            </a:pPr>
            <a:r>
              <a:rPr lang="en-US" sz="1900" dirty="0"/>
              <a:t>Imagine clamping blood insulin at a given level and waiting until glucose settles down to its steady state. At each level of insulin, you record the steady-state level of glucose.</a:t>
            </a:r>
          </a:p>
          <a:p>
            <a:pPr marL="0" indent="0" algn="just">
              <a:buNone/>
            </a:pPr>
            <a:endParaRPr lang="en-US" sz="1900" dirty="0"/>
          </a:p>
          <a:p>
            <a:pPr marL="0" indent="0" algn="just">
              <a:buNone/>
            </a:pPr>
            <a:endParaRPr lang="en-US" sz="1900" dirty="0"/>
          </a:p>
        </p:txBody>
      </p:sp>
      <p:grpSp>
        <p:nvGrpSpPr>
          <p:cNvPr id="13" name="Group 12"/>
          <p:cNvGrpSpPr/>
          <p:nvPr/>
        </p:nvGrpSpPr>
        <p:grpSpPr>
          <a:xfrm>
            <a:off x="7273637" y="2461394"/>
            <a:ext cx="3990731" cy="2867671"/>
            <a:chOff x="3582715" y="3811156"/>
            <a:chExt cx="3990731" cy="2867671"/>
          </a:xfrm>
        </p:grpSpPr>
        <p:grpSp>
          <p:nvGrpSpPr>
            <p:cNvPr id="14" name="Group 13"/>
            <p:cNvGrpSpPr/>
            <p:nvPr/>
          </p:nvGrpSpPr>
          <p:grpSpPr>
            <a:xfrm>
              <a:off x="4189614" y="3906982"/>
              <a:ext cx="3300153" cy="2269981"/>
              <a:chOff x="4189614" y="3906982"/>
              <a:chExt cx="3300153" cy="2269981"/>
            </a:xfrm>
          </p:grpSpPr>
          <p:cxnSp>
            <p:nvCxnSpPr>
              <p:cNvPr id="17" name="Straight Connector 16"/>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6" name="Rectangle 15"/>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spTree>
    <p:extLst>
      <p:ext uri="{BB962C8B-B14F-4D97-AF65-F5344CB8AC3E}">
        <p14:creationId xmlns:p14="http://schemas.microsoft.com/office/powerpoint/2010/main" val="49835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first arm of the feedback loop describes how insulin removes glucose.</a:t>
            </a:r>
            <a:endParaRPr lang="en-US" sz="3200" dirty="0"/>
          </a:p>
        </p:txBody>
      </p:sp>
      <p:sp>
        <p:nvSpPr>
          <p:cNvPr id="3" name="Content Placeholder 2"/>
          <p:cNvSpPr>
            <a:spLocks noGrp="1"/>
          </p:cNvSpPr>
          <p:nvPr>
            <p:ph idx="1"/>
          </p:nvPr>
        </p:nvSpPr>
        <p:spPr>
          <a:xfrm>
            <a:off x="838200" y="1825625"/>
            <a:ext cx="6094615" cy="4351338"/>
          </a:xfrm>
        </p:spPr>
        <p:txBody>
          <a:bodyPr>
            <a:normAutofit/>
          </a:bodyPr>
          <a:lstStyle/>
          <a:p>
            <a:pPr marL="0" indent="0" algn="just">
              <a:buNone/>
            </a:pPr>
            <a:r>
              <a:rPr lang="en-US" sz="1900" dirty="0"/>
              <a:t>Imagine clamping blood insulin at a given level and waiting until glucose settles down to its steady state. At each level of insulin, you record the steady-state level of glucose.</a:t>
            </a:r>
          </a:p>
          <a:p>
            <a:pPr marL="0" indent="0" algn="just">
              <a:buNone/>
            </a:pPr>
            <a:endParaRPr lang="en-US" sz="1900" dirty="0"/>
          </a:p>
          <a:p>
            <a:pPr marL="0" indent="0" algn="just">
              <a:buNone/>
            </a:pPr>
            <a:endParaRPr lang="en-US" sz="1900" dirty="0"/>
          </a:p>
        </p:txBody>
      </p:sp>
      <p:grpSp>
        <p:nvGrpSpPr>
          <p:cNvPr id="13" name="Group 12"/>
          <p:cNvGrpSpPr/>
          <p:nvPr/>
        </p:nvGrpSpPr>
        <p:grpSpPr>
          <a:xfrm>
            <a:off x="7273637" y="2461394"/>
            <a:ext cx="3990731" cy="2867671"/>
            <a:chOff x="3582715" y="3811156"/>
            <a:chExt cx="3990731" cy="2867671"/>
          </a:xfrm>
        </p:grpSpPr>
        <p:grpSp>
          <p:nvGrpSpPr>
            <p:cNvPr id="14" name="Group 13"/>
            <p:cNvGrpSpPr/>
            <p:nvPr/>
          </p:nvGrpSpPr>
          <p:grpSpPr>
            <a:xfrm>
              <a:off x="4189614" y="3906982"/>
              <a:ext cx="3300153" cy="2269981"/>
              <a:chOff x="4189614" y="3906982"/>
              <a:chExt cx="3300153" cy="2269981"/>
            </a:xfrm>
          </p:grpSpPr>
          <p:cxnSp>
            <p:nvCxnSpPr>
              <p:cNvPr id="17" name="Straight Connector 16"/>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6" name="Rectangle 15"/>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cxnSp>
        <p:nvCxnSpPr>
          <p:cNvPr id="11" name="Straight Arrow Connector 10"/>
          <p:cNvCxnSpPr/>
          <p:nvPr/>
        </p:nvCxnSpPr>
        <p:spPr>
          <a:xfrm>
            <a:off x="7897162" y="2905975"/>
            <a:ext cx="332438" cy="0"/>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382000" y="2269722"/>
            <a:ext cx="2003934" cy="923330"/>
          </a:xfrm>
          <a:prstGeom prst="rect">
            <a:avLst/>
          </a:prstGeom>
        </p:spPr>
        <p:txBody>
          <a:bodyPr wrap="square">
            <a:spAutoFit/>
          </a:bodyPr>
          <a:lstStyle/>
          <a:p>
            <a:r>
              <a:rPr lang="en-US" dirty="0"/>
              <a:t>If we hold insulin at high levels, glucose will be low</a:t>
            </a:r>
          </a:p>
        </p:txBody>
      </p:sp>
      <p:sp>
        <p:nvSpPr>
          <p:cNvPr id="5" name="Oval 4"/>
          <p:cNvSpPr/>
          <p:nvPr/>
        </p:nvSpPr>
        <p:spPr>
          <a:xfrm>
            <a:off x="8202018" y="2817997"/>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884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first arm of the feedback loop describes how insulin removes glucose.</a:t>
            </a:r>
            <a:endParaRPr lang="en-US" sz="3200" dirty="0"/>
          </a:p>
        </p:txBody>
      </p:sp>
      <p:sp>
        <p:nvSpPr>
          <p:cNvPr id="3" name="Content Placeholder 2"/>
          <p:cNvSpPr>
            <a:spLocks noGrp="1"/>
          </p:cNvSpPr>
          <p:nvPr>
            <p:ph idx="1"/>
          </p:nvPr>
        </p:nvSpPr>
        <p:spPr>
          <a:xfrm>
            <a:off x="838200" y="1825625"/>
            <a:ext cx="6094615" cy="4351338"/>
          </a:xfrm>
        </p:spPr>
        <p:txBody>
          <a:bodyPr>
            <a:normAutofit/>
          </a:bodyPr>
          <a:lstStyle/>
          <a:p>
            <a:pPr marL="0" indent="0" algn="just">
              <a:buNone/>
            </a:pPr>
            <a:r>
              <a:rPr lang="en-US" sz="1900" dirty="0"/>
              <a:t>Imagine clamping blood insulin at a given level and waiting until glucose settles down to its steady state. At each level of insulin, you record the steady-state level of glucose.</a:t>
            </a:r>
          </a:p>
          <a:p>
            <a:pPr marL="0" indent="0" algn="just">
              <a:buNone/>
            </a:pPr>
            <a:endParaRPr lang="en-US" sz="1900" dirty="0"/>
          </a:p>
          <a:p>
            <a:pPr marL="0" indent="0" algn="just">
              <a:buNone/>
            </a:pPr>
            <a:endParaRPr lang="en-US" sz="1900" dirty="0"/>
          </a:p>
        </p:txBody>
      </p:sp>
      <p:grpSp>
        <p:nvGrpSpPr>
          <p:cNvPr id="13" name="Group 12"/>
          <p:cNvGrpSpPr/>
          <p:nvPr/>
        </p:nvGrpSpPr>
        <p:grpSpPr>
          <a:xfrm>
            <a:off x="7273637" y="2461394"/>
            <a:ext cx="3990731" cy="2867671"/>
            <a:chOff x="3582715" y="3811156"/>
            <a:chExt cx="3990731" cy="2867671"/>
          </a:xfrm>
        </p:grpSpPr>
        <p:grpSp>
          <p:nvGrpSpPr>
            <p:cNvPr id="14" name="Group 13"/>
            <p:cNvGrpSpPr/>
            <p:nvPr/>
          </p:nvGrpSpPr>
          <p:grpSpPr>
            <a:xfrm>
              <a:off x="4189614" y="3906982"/>
              <a:ext cx="3300153" cy="2269981"/>
              <a:chOff x="4189614" y="3906982"/>
              <a:chExt cx="3300153" cy="2269981"/>
            </a:xfrm>
          </p:grpSpPr>
          <p:cxnSp>
            <p:nvCxnSpPr>
              <p:cNvPr id="17" name="Straight Connector 16"/>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6" name="Rectangle 15"/>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cxnSp>
        <p:nvCxnSpPr>
          <p:cNvPr id="11" name="Straight Arrow Connector 10"/>
          <p:cNvCxnSpPr/>
          <p:nvPr/>
        </p:nvCxnSpPr>
        <p:spPr>
          <a:xfrm>
            <a:off x="7880536" y="4366997"/>
            <a:ext cx="1815914" cy="11374"/>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592858" y="3361075"/>
            <a:ext cx="2003934" cy="923330"/>
          </a:xfrm>
          <a:prstGeom prst="rect">
            <a:avLst/>
          </a:prstGeom>
        </p:spPr>
        <p:txBody>
          <a:bodyPr wrap="square">
            <a:spAutoFit/>
          </a:bodyPr>
          <a:lstStyle/>
          <a:p>
            <a:r>
              <a:rPr lang="en-US" dirty="0"/>
              <a:t>If we hold insulin at low levels, glucose will be high</a:t>
            </a:r>
          </a:p>
        </p:txBody>
      </p:sp>
      <p:sp>
        <p:nvSpPr>
          <p:cNvPr id="5" name="Oval 4"/>
          <p:cNvSpPr/>
          <p:nvPr/>
        </p:nvSpPr>
        <p:spPr>
          <a:xfrm>
            <a:off x="8202018" y="2817997"/>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696477" y="4308157"/>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61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first arm of the feedback loop describes how insulin removes glucose.</a:t>
            </a:r>
            <a:endParaRPr lang="en-US" sz="3200" dirty="0"/>
          </a:p>
        </p:txBody>
      </p:sp>
      <p:sp>
        <p:nvSpPr>
          <p:cNvPr id="3" name="Content Placeholder 2"/>
          <p:cNvSpPr>
            <a:spLocks noGrp="1"/>
          </p:cNvSpPr>
          <p:nvPr>
            <p:ph idx="1"/>
          </p:nvPr>
        </p:nvSpPr>
        <p:spPr>
          <a:xfrm>
            <a:off x="838200" y="1825625"/>
            <a:ext cx="6094615" cy="4351338"/>
          </a:xfrm>
        </p:spPr>
        <p:txBody>
          <a:bodyPr>
            <a:normAutofit/>
          </a:bodyPr>
          <a:lstStyle/>
          <a:p>
            <a:pPr marL="0" indent="0" algn="just">
              <a:buNone/>
            </a:pPr>
            <a:r>
              <a:rPr lang="en-US" sz="1900" dirty="0"/>
              <a:t>Imagine clamping blood insulin at a given level and waiting until glucose settles down to its steady state. At each level of insulin, you record the steady-state level of glucose.</a:t>
            </a:r>
          </a:p>
          <a:p>
            <a:pPr marL="0" indent="0" algn="just">
              <a:buNone/>
            </a:pPr>
            <a:endParaRPr lang="en-US" sz="1900" dirty="0"/>
          </a:p>
          <a:p>
            <a:pPr marL="0" indent="0" algn="just">
              <a:buNone/>
            </a:pPr>
            <a:endParaRPr lang="en-US" sz="1900" dirty="0"/>
          </a:p>
        </p:txBody>
      </p:sp>
      <p:grpSp>
        <p:nvGrpSpPr>
          <p:cNvPr id="13" name="Group 12"/>
          <p:cNvGrpSpPr/>
          <p:nvPr/>
        </p:nvGrpSpPr>
        <p:grpSpPr>
          <a:xfrm>
            <a:off x="7273637" y="2461394"/>
            <a:ext cx="3990731" cy="2867671"/>
            <a:chOff x="3582715" y="3811156"/>
            <a:chExt cx="3990731" cy="2867671"/>
          </a:xfrm>
        </p:grpSpPr>
        <p:grpSp>
          <p:nvGrpSpPr>
            <p:cNvPr id="14" name="Group 13"/>
            <p:cNvGrpSpPr/>
            <p:nvPr/>
          </p:nvGrpSpPr>
          <p:grpSpPr>
            <a:xfrm>
              <a:off x="4189614" y="3906982"/>
              <a:ext cx="3300153" cy="2269981"/>
              <a:chOff x="4189614" y="3906982"/>
              <a:chExt cx="3300153" cy="2269981"/>
            </a:xfrm>
          </p:grpSpPr>
          <p:cxnSp>
            <p:nvCxnSpPr>
              <p:cNvPr id="17" name="Straight Connector 16"/>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6" name="Rectangle 15"/>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sp>
        <p:nvSpPr>
          <p:cNvPr id="23" name="Oval 22"/>
          <p:cNvSpPr/>
          <p:nvPr/>
        </p:nvSpPr>
        <p:spPr>
          <a:xfrm>
            <a:off x="8202018" y="2817997"/>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696477" y="4308157"/>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276649" y="3134197"/>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429049" y="3540915"/>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682623" y="3877208"/>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203281" y="4154688"/>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244584" y="4369978"/>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945091" y="4453374"/>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050880" y="2728031"/>
            <a:ext cx="1894211" cy="923330"/>
          </a:xfrm>
          <a:prstGeom prst="rect">
            <a:avLst/>
          </a:prstGeom>
        </p:spPr>
        <p:txBody>
          <a:bodyPr wrap="square">
            <a:spAutoFit/>
          </a:bodyPr>
          <a:lstStyle/>
          <a:p>
            <a:r>
              <a:rPr lang="en-US" dirty="0"/>
              <a:t>We repeat this for many values of insulin</a:t>
            </a:r>
          </a:p>
        </p:txBody>
      </p:sp>
    </p:spTree>
    <p:extLst>
      <p:ext uri="{BB962C8B-B14F-4D97-AF65-F5344CB8AC3E}">
        <p14:creationId xmlns:p14="http://schemas.microsoft.com/office/powerpoint/2010/main" val="1573077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8229600" y="2576945"/>
            <a:ext cx="2867891" cy="1961804"/>
          </a:xfrm>
          <a:custGeom>
            <a:avLst/>
            <a:gdLst>
              <a:gd name="connsiteX0" fmla="*/ 0 w 2867891"/>
              <a:gd name="connsiteY0" fmla="*/ 0 h 1961804"/>
              <a:gd name="connsiteX1" fmla="*/ 631767 w 2867891"/>
              <a:gd name="connsiteY1" fmla="*/ 1471353 h 1961804"/>
              <a:gd name="connsiteX2" fmla="*/ 2867891 w 2867891"/>
              <a:gd name="connsiteY2" fmla="*/ 1961804 h 1961804"/>
            </a:gdLst>
            <a:ahLst/>
            <a:cxnLst>
              <a:cxn ang="0">
                <a:pos x="connsiteX0" y="connsiteY0"/>
              </a:cxn>
              <a:cxn ang="0">
                <a:pos x="connsiteX1" y="connsiteY1"/>
              </a:cxn>
              <a:cxn ang="0">
                <a:pos x="connsiteX2" y="connsiteY2"/>
              </a:cxn>
            </a:cxnLst>
            <a:rect l="l" t="t" r="r" b="b"/>
            <a:pathLst>
              <a:path w="2867891" h="1961804">
                <a:moveTo>
                  <a:pt x="0" y="0"/>
                </a:moveTo>
                <a:cubicBezTo>
                  <a:pt x="76892" y="572193"/>
                  <a:pt x="153785" y="1144386"/>
                  <a:pt x="631767" y="1471353"/>
                </a:cubicBezTo>
                <a:cubicBezTo>
                  <a:pt x="1109749" y="1798320"/>
                  <a:pt x="1988820" y="1880062"/>
                  <a:pt x="2867891" y="1961804"/>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4000" dirty="0"/>
              <a:t>The first arm of the feedback loop describes how insulin removes glucose.</a:t>
            </a:r>
            <a:endParaRPr lang="en-US" sz="3200" dirty="0"/>
          </a:p>
        </p:txBody>
      </p:sp>
      <p:grpSp>
        <p:nvGrpSpPr>
          <p:cNvPr id="13" name="Group 12"/>
          <p:cNvGrpSpPr/>
          <p:nvPr/>
        </p:nvGrpSpPr>
        <p:grpSpPr>
          <a:xfrm>
            <a:off x="7273637" y="2461394"/>
            <a:ext cx="3990731" cy="2867671"/>
            <a:chOff x="3582715" y="3811156"/>
            <a:chExt cx="3990731" cy="2867671"/>
          </a:xfrm>
        </p:grpSpPr>
        <p:grpSp>
          <p:nvGrpSpPr>
            <p:cNvPr id="14" name="Group 13"/>
            <p:cNvGrpSpPr/>
            <p:nvPr/>
          </p:nvGrpSpPr>
          <p:grpSpPr>
            <a:xfrm>
              <a:off x="4189614" y="3906982"/>
              <a:ext cx="3300153" cy="2269981"/>
              <a:chOff x="4189614" y="3906982"/>
              <a:chExt cx="3300153" cy="2269981"/>
            </a:xfrm>
          </p:grpSpPr>
          <p:cxnSp>
            <p:nvCxnSpPr>
              <p:cNvPr id="17" name="Straight Connector 16"/>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6" name="Rectangle 15"/>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sp>
        <p:nvSpPr>
          <p:cNvPr id="23" name="Oval 22"/>
          <p:cNvSpPr/>
          <p:nvPr/>
        </p:nvSpPr>
        <p:spPr>
          <a:xfrm>
            <a:off x="8202018" y="2817997"/>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696477" y="4308157"/>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276649" y="3134197"/>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429049" y="3540915"/>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682623" y="3877208"/>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203281" y="4154688"/>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244584" y="4369978"/>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945091" y="4453374"/>
            <a:ext cx="152400" cy="150296"/>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p:cNvSpPr txBox="1">
            <a:spLocks/>
          </p:cNvSpPr>
          <p:nvPr/>
        </p:nvSpPr>
        <p:spPr>
          <a:xfrm>
            <a:off x="838200" y="1825625"/>
            <a:ext cx="609461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900" dirty="0"/>
              <a:t>Imagine clamping blood insulin at a given level and waiting until glucose settles down to its steady state. At each level of insulin, you record the steady-state level of glucose.</a:t>
            </a:r>
          </a:p>
          <a:p>
            <a:pPr marL="0" indent="0" algn="just">
              <a:buFont typeface="Arial" panose="020B0604020202020204" pitchFamily="34" charset="0"/>
              <a:buNone/>
            </a:pPr>
            <a:endParaRPr lang="en-US" sz="1900" dirty="0"/>
          </a:p>
          <a:p>
            <a:pPr marL="0" indent="0" algn="just">
              <a:buFont typeface="Arial" panose="020B0604020202020204" pitchFamily="34" charset="0"/>
              <a:buNone/>
            </a:pPr>
            <a:r>
              <a:rPr lang="en-US" sz="1900" dirty="0"/>
              <a:t>This process forms a line over the phase portrait – the glucose line.</a:t>
            </a:r>
          </a:p>
        </p:txBody>
      </p:sp>
    </p:spTree>
    <p:extLst>
      <p:ext uri="{BB962C8B-B14F-4D97-AF65-F5344CB8AC3E}">
        <p14:creationId xmlns:p14="http://schemas.microsoft.com/office/powerpoint/2010/main" val="3047645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8229600" y="2576945"/>
            <a:ext cx="2867891" cy="1961804"/>
          </a:xfrm>
          <a:custGeom>
            <a:avLst/>
            <a:gdLst>
              <a:gd name="connsiteX0" fmla="*/ 0 w 2867891"/>
              <a:gd name="connsiteY0" fmla="*/ 0 h 1961804"/>
              <a:gd name="connsiteX1" fmla="*/ 631767 w 2867891"/>
              <a:gd name="connsiteY1" fmla="*/ 1471353 h 1961804"/>
              <a:gd name="connsiteX2" fmla="*/ 2867891 w 2867891"/>
              <a:gd name="connsiteY2" fmla="*/ 1961804 h 1961804"/>
            </a:gdLst>
            <a:ahLst/>
            <a:cxnLst>
              <a:cxn ang="0">
                <a:pos x="connsiteX0" y="connsiteY0"/>
              </a:cxn>
              <a:cxn ang="0">
                <a:pos x="connsiteX1" y="connsiteY1"/>
              </a:cxn>
              <a:cxn ang="0">
                <a:pos x="connsiteX2" y="connsiteY2"/>
              </a:cxn>
            </a:cxnLst>
            <a:rect l="l" t="t" r="r" b="b"/>
            <a:pathLst>
              <a:path w="2867891" h="1961804">
                <a:moveTo>
                  <a:pt x="0" y="0"/>
                </a:moveTo>
                <a:cubicBezTo>
                  <a:pt x="76892" y="572193"/>
                  <a:pt x="153785" y="1144386"/>
                  <a:pt x="631767" y="1471353"/>
                </a:cubicBezTo>
                <a:cubicBezTo>
                  <a:pt x="1109749" y="1798320"/>
                  <a:pt x="1988820" y="1880062"/>
                  <a:pt x="2867891" y="1961804"/>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4000" dirty="0"/>
              <a:t>The first arm of the feedback loop describes how insulin removes glucose.</a:t>
            </a:r>
            <a:endParaRPr lang="en-US" sz="3200" dirty="0"/>
          </a:p>
        </p:txBody>
      </p:sp>
      <p:grpSp>
        <p:nvGrpSpPr>
          <p:cNvPr id="13" name="Group 12"/>
          <p:cNvGrpSpPr/>
          <p:nvPr/>
        </p:nvGrpSpPr>
        <p:grpSpPr>
          <a:xfrm>
            <a:off x="7273637" y="2461394"/>
            <a:ext cx="3990731" cy="2867671"/>
            <a:chOff x="3582715" y="3811156"/>
            <a:chExt cx="3990731" cy="2867671"/>
          </a:xfrm>
        </p:grpSpPr>
        <p:grpSp>
          <p:nvGrpSpPr>
            <p:cNvPr id="14" name="Group 13"/>
            <p:cNvGrpSpPr/>
            <p:nvPr/>
          </p:nvGrpSpPr>
          <p:grpSpPr>
            <a:xfrm>
              <a:off x="4189614" y="3906982"/>
              <a:ext cx="3300153" cy="2269981"/>
              <a:chOff x="4189614" y="3906982"/>
              <a:chExt cx="3300153" cy="2269981"/>
            </a:xfrm>
          </p:grpSpPr>
          <p:cxnSp>
            <p:nvCxnSpPr>
              <p:cNvPr id="17" name="Straight Connector 16"/>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6" name="Rectangle 15"/>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mc:AlternateContent xmlns:mc="http://schemas.openxmlformats.org/markup-compatibility/2006" xmlns:a14="http://schemas.microsoft.com/office/drawing/2010/main">
        <mc:Choice Requires="a14">
          <p:sp>
            <p:nvSpPr>
              <p:cNvPr id="20" name="Content Placeholder 2"/>
              <p:cNvSpPr txBox="1">
                <a:spLocks/>
              </p:cNvSpPr>
              <p:nvPr/>
            </p:nvSpPr>
            <p:spPr>
              <a:xfrm>
                <a:off x="838200" y="1825625"/>
                <a:ext cx="609461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900" dirty="0"/>
                  <a:t>Imagine clamping blood insulin at a given level and waiting until glucose settles down to its steady state. At each level of insulin, you record the steady-state level of glucose.</a:t>
                </a:r>
              </a:p>
              <a:p>
                <a:pPr marL="0" indent="0" algn="just">
                  <a:buFont typeface="Arial" panose="020B0604020202020204" pitchFamily="34" charset="0"/>
                  <a:buNone/>
                </a:pPr>
                <a:endParaRPr lang="en-US" sz="1900" dirty="0"/>
              </a:p>
              <a:p>
                <a:pPr marL="0" indent="0" algn="just">
                  <a:buFont typeface="Arial" panose="020B0604020202020204" pitchFamily="34" charset="0"/>
                  <a:buNone/>
                </a:pPr>
                <a:r>
                  <a:rPr lang="en-US" sz="1900" dirty="0"/>
                  <a:t>This process forms a line over the phase portrait – the glucose line.</a:t>
                </a:r>
              </a:p>
              <a:p>
                <a:pPr marL="0" indent="0" algn="just">
                  <a:buNone/>
                </a:pPr>
                <a:endParaRPr lang="en-US" sz="1900" dirty="0"/>
              </a:p>
              <a:p>
                <a:pPr marL="0" indent="0" algn="just">
                  <a:buNone/>
                </a:pPr>
                <a:r>
                  <a:rPr lang="en-US" sz="1900" dirty="0"/>
                  <a:t>The line’s equation can be derived by setting </a:t>
                </a:r>
                <a14:m>
                  <m:oMath xmlns:m="http://schemas.openxmlformats.org/officeDocument/2006/math">
                    <m:r>
                      <a:rPr lang="en-US" sz="1900" i="1">
                        <a:latin typeface="Cambria Math" panose="02040503050406030204" pitchFamily="18" charset="0"/>
                      </a:rPr>
                      <m:t>𝑑𝐺</m:t>
                    </m:r>
                    <m:r>
                      <a:rPr lang="en-US" sz="1900" i="1">
                        <a:latin typeface="Cambria Math" panose="02040503050406030204" pitchFamily="18" charset="0"/>
                      </a:rPr>
                      <m:t>/</m:t>
                    </m:r>
                    <m:r>
                      <a:rPr lang="en-US" sz="1900" i="1">
                        <a:latin typeface="Cambria Math" panose="02040503050406030204" pitchFamily="18" charset="0"/>
                      </a:rPr>
                      <m:t>𝑑𝑡</m:t>
                    </m:r>
                  </m:oMath>
                </a14:m>
                <a:r>
                  <a:rPr lang="en-US" sz="1900" b="1" i="1" dirty="0">
                    <a:latin typeface="Cambria Math" panose="02040503050406030204" pitchFamily="18" charset="0"/>
                  </a:rPr>
                  <a:t> </a:t>
                </a:r>
                <a14:m>
                  <m:oMath xmlns:m="http://schemas.openxmlformats.org/officeDocument/2006/math">
                    <m:r>
                      <a:rPr lang="en-US" sz="1900" b="1" i="1" dirty="0">
                        <a:latin typeface="Cambria Math" panose="02040503050406030204" pitchFamily="18" charset="0"/>
                      </a:rPr>
                      <m:t>=</m:t>
                    </m:r>
                    <m:r>
                      <a:rPr lang="en-US" sz="1900" i="1" dirty="0">
                        <a:latin typeface="Cambria Math" panose="02040503050406030204" pitchFamily="18" charset="0"/>
                      </a:rPr>
                      <m:t>0</m:t>
                    </m:r>
                  </m:oMath>
                </a14:m>
                <a:r>
                  <a:rPr lang="en-US" sz="1900" dirty="0">
                    <a:latin typeface="Cambria Math" panose="02040503050406030204" pitchFamily="18" charset="0"/>
                  </a:rPr>
                  <a:t>:</a:t>
                </a:r>
              </a:p>
              <a:p>
                <a:pPr marL="0" indent="0" algn="just">
                  <a:buNone/>
                </a:pPr>
                <a:endParaRPr lang="en-US" sz="1900" dirty="0"/>
              </a:p>
              <a:p>
                <a:pPr marL="0" indent="0" algn="just">
                  <a:buNone/>
                </a:pPr>
                <a:r>
                  <a:rPr lang="en-US" sz="1900" dirty="0"/>
                  <a:t>This is because we had to wait until </a:t>
                </a:r>
                <a:r>
                  <a:rPr lang="en-US" sz="1900" b="1" dirty="0"/>
                  <a:t>glucose stopped changing</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838200" y="1825625"/>
                <a:ext cx="6094615" cy="4351338"/>
              </a:xfrm>
              <a:prstGeom prst="rect">
                <a:avLst/>
              </a:prstGeom>
              <a:blipFill>
                <a:blip r:embed="rId2"/>
                <a:stretch>
                  <a:fillRect l="-1001" t="-1401" r="-1001"/>
                </a:stretch>
              </a:blipFill>
            </p:spPr>
            <p:txBody>
              <a:bodyPr/>
              <a:lstStyle/>
              <a:p>
                <a:r>
                  <a:rPr lang="en-US">
                    <a:noFill/>
                  </a:rPr>
                  <a:t> </a:t>
                </a:r>
              </a:p>
            </p:txBody>
          </p:sp>
        </mc:Fallback>
      </mc:AlternateContent>
    </p:spTree>
    <p:extLst>
      <p:ext uri="{BB962C8B-B14F-4D97-AF65-F5344CB8AC3E}">
        <p14:creationId xmlns:p14="http://schemas.microsoft.com/office/powerpoint/2010/main" val="2223939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first arm of the feedback loop describes how insulin removes glucose.</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6094615" cy="4351338"/>
              </a:xfrm>
            </p:spPr>
            <p:txBody>
              <a:bodyPr>
                <a:normAutofit fontScale="92500" lnSpcReduction="10000"/>
              </a:bodyPr>
              <a:lstStyle/>
              <a:p>
                <a:pPr marL="0" indent="0" algn="just">
                  <a:buNone/>
                </a:pPr>
                <a:r>
                  <a:rPr lang="en-US" sz="2000" dirty="0"/>
                  <a:t>Imagine clamping blood insulin at a given level and waiting until glucose settles down to its steady state. At each level of insulin, you record the steady-state level of glucose.</a:t>
                </a:r>
              </a:p>
              <a:p>
                <a:pPr marL="0" indent="0" algn="just">
                  <a:buNone/>
                </a:pPr>
                <a:endParaRPr lang="en-US" sz="2000" dirty="0"/>
              </a:p>
              <a:p>
                <a:pPr marL="0" indent="0" algn="just">
                  <a:buNone/>
                </a:pPr>
                <a:r>
                  <a:rPr lang="en-US" sz="1900" dirty="0"/>
                  <a:t>The glucose line equation can be derived by setting </a:t>
                </a:r>
                <a14:m>
                  <m:oMath xmlns:m="http://schemas.openxmlformats.org/officeDocument/2006/math">
                    <m:r>
                      <a:rPr lang="en-US" sz="1900" b="0" i="1" smtClean="0">
                        <a:latin typeface="Cambria Math" panose="02040503050406030204" pitchFamily="18" charset="0"/>
                      </a:rPr>
                      <m:t>𝑑𝐺</m:t>
                    </m:r>
                    <m:r>
                      <a:rPr lang="en-US" sz="1900" b="0" i="1" smtClean="0">
                        <a:latin typeface="Cambria Math" panose="02040503050406030204" pitchFamily="18" charset="0"/>
                      </a:rPr>
                      <m:t>/</m:t>
                    </m:r>
                    <m:r>
                      <a:rPr lang="en-US" sz="1900" b="0" i="1" smtClean="0">
                        <a:latin typeface="Cambria Math" panose="02040503050406030204" pitchFamily="18" charset="0"/>
                      </a:rPr>
                      <m:t>𝑑𝑡</m:t>
                    </m:r>
                  </m:oMath>
                </a14:m>
                <a:r>
                  <a:rPr lang="en-US" sz="1900" b="1" i="1" dirty="0">
                    <a:latin typeface="Cambria Math" panose="02040503050406030204" pitchFamily="18" charset="0"/>
                  </a:rPr>
                  <a:t> </a:t>
                </a:r>
                <a14:m>
                  <m:oMath xmlns:m="http://schemas.openxmlformats.org/officeDocument/2006/math">
                    <m:r>
                      <a:rPr lang="en-US" sz="1900" b="1" i="1" dirty="0" smtClean="0">
                        <a:latin typeface="Cambria Math" panose="02040503050406030204" pitchFamily="18" charset="0"/>
                      </a:rPr>
                      <m:t>=</m:t>
                    </m:r>
                    <m:r>
                      <a:rPr lang="en-US" sz="1900" b="0" i="1" dirty="0" smtClean="0">
                        <a:latin typeface="Cambria Math" panose="02040503050406030204" pitchFamily="18" charset="0"/>
                      </a:rPr>
                      <m:t>0</m:t>
                    </m:r>
                  </m:oMath>
                </a14:m>
                <a:r>
                  <a:rPr lang="en-US" sz="1900" dirty="0">
                    <a:latin typeface="Cambria Math" panose="02040503050406030204" pitchFamily="18" charset="0"/>
                  </a:rPr>
                  <a:t>:</a:t>
                </a:r>
              </a:p>
              <a:p>
                <a:pPr marL="0" indent="0" algn="just">
                  <a:buNone/>
                </a:pPr>
                <a14:m>
                  <m:oMath xmlns:m="http://schemas.openxmlformats.org/officeDocument/2006/math">
                    <m:f>
                      <m:fPr>
                        <m:ctrlPr>
                          <a:rPr lang="en-US" sz="2000" b="1" i="1" dirty="0" smtClean="0">
                            <a:latin typeface="Cambria Math" panose="02040503050406030204" pitchFamily="18" charset="0"/>
                          </a:rPr>
                        </m:ctrlPr>
                      </m:fPr>
                      <m:num>
                        <m:r>
                          <a:rPr lang="en-US" sz="2000" b="1" i="1" dirty="0">
                            <a:latin typeface="Cambria Math" panose="02040503050406030204" pitchFamily="18" charset="0"/>
                          </a:rPr>
                          <m:t>𝒅𝑮</m:t>
                        </m:r>
                      </m:num>
                      <m:den>
                        <m:r>
                          <a:rPr lang="en-US" sz="2000" b="1" i="1" dirty="0" err="1">
                            <a:latin typeface="Cambria Math" panose="02040503050406030204" pitchFamily="18" charset="0"/>
                          </a:rPr>
                          <m:t>𝒅𝒕</m:t>
                        </m:r>
                      </m:den>
                    </m:f>
                    <m:r>
                      <a:rPr lang="en-US" sz="2000" b="1" i="1" dirty="0">
                        <a:latin typeface="Cambria Math" panose="02040503050406030204" pitchFamily="18" charset="0"/>
                      </a:rPr>
                      <m:t>=</m:t>
                    </m:r>
                    <m:r>
                      <a:rPr lang="en-US" sz="2000" b="1" i="1" dirty="0">
                        <a:latin typeface="Cambria Math" panose="02040503050406030204" pitchFamily="18" charset="0"/>
                      </a:rPr>
                      <m:t>𝒎</m:t>
                    </m:r>
                    <m:r>
                      <a:rPr lang="en-US" sz="2000" b="1" i="1" dirty="0">
                        <a:latin typeface="Cambria Math" panose="02040503050406030204" pitchFamily="18" charset="0"/>
                      </a:rPr>
                      <m:t>−</m:t>
                    </m:r>
                    <m:r>
                      <a:rPr lang="en-US" sz="2000" b="1" i="1" dirty="0">
                        <a:latin typeface="Cambria Math" panose="02040503050406030204" pitchFamily="18" charset="0"/>
                      </a:rPr>
                      <m:t>𝒔𝑰𝑮</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m:t>
                    </m:r>
                  </m:oMath>
                </a14:m>
                <a:r>
                  <a:rPr lang="en-US" sz="2000" dirty="0"/>
                  <a:t> </a:t>
                </a:r>
              </a:p>
              <a:p>
                <a:pPr marL="0" indent="0" algn="just">
                  <a:buNone/>
                </a:pPr>
                <a:endParaRPr lang="en-US" sz="2000" dirty="0"/>
              </a:p>
              <a:p>
                <a:pPr marL="0" indent="0" algn="just">
                  <a:buNone/>
                </a:pPr>
                <a14:m>
                  <m:oMath xmlns:m="http://schemas.openxmlformats.org/officeDocument/2006/math">
                    <m:r>
                      <a:rPr lang="en-US" sz="2000" b="1" i="1" dirty="0">
                        <a:latin typeface="Cambria Math" panose="02040503050406030204" pitchFamily="18" charset="0"/>
                      </a:rPr>
                      <m:t>𝒔𝑰𝑮</m:t>
                    </m:r>
                    <m:r>
                      <a:rPr lang="en-US" sz="2000" b="1" i="1" dirty="0" smtClean="0">
                        <a:latin typeface="Cambria Math" panose="02040503050406030204" pitchFamily="18" charset="0"/>
                      </a:rPr>
                      <m:t>=</m:t>
                    </m:r>
                    <m:r>
                      <a:rPr lang="en-US" sz="2000" b="1" i="1" dirty="0" smtClean="0">
                        <a:latin typeface="Cambria Math" panose="02040503050406030204" pitchFamily="18" charset="0"/>
                      </a:rPr>
                      <m:t>𝒎</m:t>
                    </m:r>
                  </m:oMath>
                </a14:m>
                <a:r>
                  <a:rPr lang="en-US" sz="2000" dirty="0"/>
                  <a:t> </a:t>
                </a:r>
              </a:p>
              <a:p>
                <a:pPr marL="0" indent="0" algn="just">
                  <a:buNone/>
                </a:pPr>
                <a:endParaRPr lang="en-US" sz="2000" dirty="0"/>
              </a:p>
              <a:p>
                <a:pPr marL="0" indent="0" algn="just">
                  <a:buNone/>
                </a:pPr>
                <a:r>
                  <a:rPr lang="en-US" sz="1900" dirty="0"/>
                  <a:t>We will solve this equation for insulin:</a:t>
                </a:r>
              </a:p>
              <a:p>
                <a:pPr marL="0" indent="0" algn="just">
                  <a:buNone/>
                </a:pPr>
                <a:endParaRPr lang="en-US" sz="2000" b="1" i="1" dirty="0">
                  <a:latin typeface="Cambria Math" panose="02040503050406030204" pitchFamily="18" charset="0"/>
                </a:endParaRPr>
              </a:p>
              <a:p>
                <a:pPr marL="0" indent="0" algn="just">
                  <a:buNone/>
                </a:pPr>
                <a14:m>
                  <m:oMathPara xmlns:m="http://schemas.openxmlformats.org/officeDocument/2006/math">
                    <m:oMathParaPr>
                      <m:jc m:val="left"/>
                    </m:oMathParaPr>
                    <m:oMath xmlns:m="http://schemas.openxmlformats.org/officeDocument/2006/math">
                      <m:r>
                        <a:rPr lang="en-US" sz="2000" b="1" i="1" dirty="0" smtClean="0">
                          <a:latin typeface="Cambria Math" panose="02040503050406030204" pitchFamily="18" charset="0"/>
                        </a:rPr>
                        <m:t>𝑰</m:t>
                      </m:r>
                      <m:r>
                        <a:rPr lang="en-US" sz="2000" b="1" i="1" dirty="0" smtClean="0">
                          <a:latin typeface="Cambria Math" panose="02040503050406030204" pitchFamily="18" charset="0"/>
                        </a:rPr>
                        <m:t>=</m:t>
                      </m:r>
                      <m:f>
                        <m:fPr>
                          <m:ctrlPr>
                            <a:rPr lang="en-US" sz="2000" b="1" i="1" dirty="0" smtClean="0">
                              <a:latin typeface="Cambria Math" panose="02040503050406030204" pitchFamily="18" charset="0"/>
                            </a:rPr>
                          </m:ctrlPr>
                        </m:fPr>
                        <m:num>
                          <m:r>
                            <a:rPr lang="en-US" sz="2000" b="1" i="1" dirty="0" smtClean="0">
                              <a:latin typeface="Cambria Math" panose="02040503050406030204" pitchFamily="18" charset="0"/>
                            </a:rPr>
                            <m:t>𝒎</m:t>
                          </m:r>
                        </m:num>
                        <m:den>
                          <m:r>
                            <a:rPr lang="en-US" sz="2000" b="1" i="1" dirty="0" smtClean="0">
                              <a:latin typeface="Cambria Math" panose="02040503050406030204" pitchFamily="18" charset="0"/>
                            </a:rPr>
                            <m:t>𝒔𝑮</m:t>
                          </m:r>
                        </m:den>
                      </m:f>
                    </m:oMath>
                  </m:oMathPara>
                </a14:m>
                <a:endParaRPr lang="en-US" sz="2000" dirty="0"/>
              </a:p>
              <a:p>
                <a:pPr marL="0" indent="0" algn="just">
                  <a:buNone/>
                </a:pPr>
                <a:endParaRPr lang="en-US" sz="2000" dirty="0"/>
              </a:p>
              <a:p>
                <a:pPr marL="0" indent="0" algn="just">
                  <a:buNone/>
                </a:pPr>
                <a:endParaRPr lang="en-US" sz="2000" dirty="0"/>
              </a:p>
              <a:p>
                <a:pPr marL="0" indent="0">
                  <a:buNone/>
                </a:pPr>
                <a:endParaRPr lang="en-US" sz="1900" b="1" dirty="0"/>
              </a:p>
              <a:p>
                <a:pPr marL="0" indent="0" algn="ctr">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6094615" cy="4351338"/>
              </a:xfrm>
              <a:blipFill>
                <a:blip r:embed="rId2"/>
                <a:stretch>
                  <a:fillRect l="-1001" t="-1821" r="-1001"/>
                </a:stretch>
              </a:blipFill>
            </p:spPr>
            <p:txBody>
              <a:bodyPr/>
              <a:lstStyle/>
              <a:p>
                <a:r>
                  <a:rPr lang="en-US">
                    <a:noFill/>
                  </a:rPr>
                  <a:t> </a:t>
                </a:r>
              </a:p>
            </p:txBody>
          </p:sp>
        </mc:Fallback>
      </mc:AlternateContent>
      <p:grpSp>
        <p:nvGrpSpPr>
          <p:cNvPr id="13" name="Group 12"/>
          <p:cNvGrpSpPr/>
          <p:nvPr/>
        </p:nvGrpSpPr>
        <p:grpSpPr>
          <a:xfrm>
            <a:off x="7273637" y="2461394"/>
            <a:ext cx="3990731" cy="2867671"/>
            <a:chOff x="3582715" y="3811156"/>
            <a:chExt cx="3990731" cy="2867671"/>
          </a:xfrm>
        </p:grpSpPr>
        <p:grpSp>
          <p:nvGrpSpPr>
            <p:cNvPr id="14" name="Group 13"/>
            <p:cNvGrpSpPr/>
            <p:nvPr/>
          </p:nvGrpSpPr>
          <p:grpSpPr>
            <a:xfrm>
              <a:off x="4189614" y="3906982"/>
              <a:ext cx="3300153" cy="2269981"/>
              <a:chOff x="4189614" y="3906982"/>
              <a:chExt cx="3300153" cy="2269981"/>
            </a:xfrm>
          </p:grpSpPr>
          <p:cxnSp>
            <p:nvCxnSpPr>
              <p:cNvPr id="17" name="Straight Connector 16"/>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6" name="Rectangle 15"/>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sp>
        <p:nvSpPr>
          <p:cNvPr id="10" name="Freeform 9"/>
          <p:cNvSpPr/>
          <p:nvPr/>
        </p:nvSpPr>
        <p:spPr>
          <a:xfrm>
            <a:off x="8229600" y="2576945"/>
            <a:ext cx="2867891" cy="1961804"/>
          </a:xfrm>
          <a:custGeom>
            <a:avLst/>
            <a:gdLst>
              <a:gd name="connsiteX0" fmla="*/ 0 w 2867891"/>
              <a:gd name="connsiteY0" fmla="*/ 0 h 1961804"/>
              <a:gd name="connsiteX1" fmla="*/ 631767 w 2867891"/>
              <a:gd name="connsiteY1" fmla="*/ 1471353 h 1961804"/>
              <a:gd name="connsiteX2" fmla="*/ 2867891 w 2867891"/>
              <a:gd name="connsiteY2" fmla="*/ 1961804 h 1961804"/>
            </a:gdLst>
            <a:ahLst/>
            <a:cxnLst>
              <a:cxn ang="0">
                <a:pos x="connsiteX0" y="connsiteY0"/>
              </a:cxn>
              <a:cxn ang="0">
                <a:pos x="connsiteX1" y="connsiteY1"/>
              </a:cxn>
              <a:cxn ang="0">
                <a:pos x="connsiteX2" y="connsiteY2"/>
              </a:cxn>
            </a:cxnLst>
            <a:rect l="l" t="t" r="r" b="b"/>
            <a:pathLst>
              <a:path w="2867891" h="1961804">
                <a:moveTo>
                  <a:pt x="0" y="0"/>
                </a:moveTo>
                <a:cubicBezTo>
                  <a:pt x="76892" y="572193"/>
                  <a:pt x="153785" y="1144386"/>
                  <a:pt x="631767" y="1471353"/>
                </a:cubicBezTo>
                <a:cubicBezTo>
                  <a:pt x="1109749" y="1798320"/>
                  <a:pt x="1988820" y="1880062"/>
                  <a:pt x="2867891" y="1961804"/>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8660303" y="2335306"/>
                <a:ext cx="910827" cy="570669"/>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b="1" i="1" dirty="0" smtClean="0">
                          <a:solidFill>
                            <a:schemeClr val="accent2">
                              <a:lumMod val="75000"/>
                            </a:schemeClr>
                          </a:solidFill>
                          <a:latin typeface="Cambria Math" panose="02040503050406030204" pitchFamily="18" charset="0"/>
                        </a:rPr>
                        <m:t>𝑰</m:t>
                      </m:r>
                      <m:r>
                        <a:rPr lang="en-US" b="1" i="1" dirty="0" smtClean="0">
                          <a:solidFill>
                            <a:schemeClr val="accent2">
                              <a:lumMod val="75000"/>
                            </a:schemeClr>
                          </a:solidFill>
                          <a:latin typeface="Cambria Math" panose="02040503050406030204" pitchFamily="18" charset="0"/>
                        </a:rPr>
                        <m:t>=</m:t>
                      </m:r>
                      <m:f>
                        <m:fPr>
                          <m:ctrlPr>
                            <a:rPr lang="en-US" b="1" i="1" dirty="0">
                              <a:solidFill>
                                <a:schemeClr val="accent2">
                                  <a:lumMod val="75000"/>
                                </a:schemeClr>
                              </a:solidFill>
                              <a:latin typeface="Cambria Math" panose="02040503050406030204" pitchFamily="18" charset="0"/>
                            </a:rPr>
                          </m:ctrlPr>
                        </m:fPr>
                        <m:num>
                          <m:r>
                            <a:rPr lang="en-US" b="1" i="1" dirty="0">
                              <a:solidFill>
                                <a:schemeClr val="accent2">
                                  <a:lumMod val="75000"/>
                                </a:schemeClr>
                              </a:solidFill>
                              <a:latin typeface="Cambria Math" panose="02040503050406030204" pitchFamily="18" charset="0"/>
                            </a:rPr>
                            <m:t>𝒎</m:t>
                          </m:r>
                        </m:num>
                        <m:den>
                          <m:r>
                            <a:rPr lang="en-US" b="1" i="1" dirty="0">
                              <a:solidFill>
                                <a:schemeClr val="accent2">
                                  <a:lumMod val="75000"/>
                                </a:schemeClr>
                              </a:solidFill>
                              <a:latin typeface="Cambria Math" panose="02040503050406030204" pitchFamily="18" charset="0"/>
                            </a:rPr>
                            <m:t>𝒔𝑮</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8660303" y="2335306"/>
                <a:ext cx="910827" cy="57066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76190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sigh of relief*</a:t>
            </a:r>
            <a:br>
              <a:rPr lang="en-US" dirty="0"/>
            </a:br>
            <a:endParaRPr lang="en-US" dirty="0"/>
          </a:p>
        </p:txBody>
      </p:sp>
    </p:spTree>
    <p:extLst>
      <p:ext uri="{BB962C8B-B14F-4D97-AF65-F5344CB8AC3E}">
        <p14:creationId xmlns:p14="http://schemas.microsoft.com/office/powerpoint/2010/main" val="3732808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This workshop is based on Prof. Uri Alon’s book and courses</a:t>
            </a:r>
          </a:p>
        </p:txBody>
      </p:sp>
      <p:pic>
        <p:nvPicPr>
          <p:cNvPr id="5122" name="Picture 2" descr="An Introduction to Systems Biology - 2nd Ed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821179"/>
            <a:ext cx="3121025" cy="4577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he Weizmann Logo: The Tree of Life archive - Weizmann Wonder Wander -  News, Features and Discoveri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1341" y="1821179"/>
            <a:ext cx="3144618" cy="16430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Jubilee Plaza at the Weizmann Institute of Sci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066" y="3855507"/>
            <a:ext cx="5485992"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835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second arm describes how glucose induces beta-cells to make insulin</a:t>
            </a:r>
          </a:p>
        </p:txBody>
      </p:sp>
      <p:sp>
        <p:nvSpPr>
          <p:cNvPr id="3" name="Content Placeholder 2"/>
          <p:cNvSpPr>
            <a:spLocks noGrp="1"/>
          </p:cNvSpPr>
          <p:nvPr>
            <p:ph idx="1"/>
          </p:nvPr>
        </p:nvSpPr>
        <p:spPr>
          <a:xfrm>
            <a:off x="838200" y="1825625"/>
            <a:ext cx="6094615" cy="4351338"/>
          </a:xfrm>
        </p:spPr>
        <p:txBody>
          <a:bodyPr>
            <a:normAutofit/>
          </a:bodyPr>
          <a:lstStyle/>
          <a:p>
            <a:pPr marL="0" indent="0">
              <a:buNone/>
            </a:pPr>
            <a:endParaRPr lang="en-US" sz="1300" dirty="0"/>
          </a:p>
          <a:p>
            <a:pPr marL="0" indent="0">
              <a:buNone/>
            </a:pPr>
            <a:endParaRPr lang="en-US" sz="1900" b="1" dirty="0"/>
          </a:p>
          <a:p>
            <a:pPr marL="0" indent="0" algn="ctr">
              <a:buNone/>
            </a:pPr>
            <a:endParaRPr lang="en-US" dirty="0"/>
          </a:p>
          <a:p>
            <a:endParaRPr lang="en-US" dirty="0"/>
          </a:p>
        </p:txBody>
      </p:sp>
      <p:grpSp>
        <p:nvGrpSpPr>
          <p:cNvPr id="13" name="Group 12"/>
          <p:cNvGrpSpPr/>
          <p:nvPr/>
        </p:nvGrpSpPr>
        <p:grpSpPr>
          <a:xfrm>
            <a:off x="7273637" y="2461394"/>
            <a:ext cx="3990731" cy="2867671"/>
            <a:chOff x="3582715" y="3811156"/>
            <a:chExt cx="3990731" cy="2867671"/>
          </a:xfrm>
        </p:grpSpPr>
        <p:grpSp>
          <p:nvGrpSpPr>
            <p:cNvPr id="14" name="Group 13"/>
            <p:cNvGrpSpPr/>
            <p:nvPr/>
          </p:nvGrpSpPr>
          <p:grpSpPr>
            <a:xfrm>
              <a:off x="4189614" y="3906982"/>
              <a:ext cx="3300153" cy="2269981"/>
              <a:chOff x="4189614" y="3906982"/>
              <a:chExt cx="3300153" cy="2269981"/>
            </a:xfrm>
          </p:grpSpPr>
          <p:cxnSp>
            <p:nvCxnSpPr>
              <p:cNvPr id="17" name="Straight Connector 16"/>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6" name="Rectangle 15"/>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spTree>
    <p:extLst>
      <p:ext uri="{BB962C8B-B14F-4D97-AF65-F5344CB8AC3E}">
        <p14:creationId xmlns:p14="http://schemas.microsoft.com/office/powerpoint/2010/main" val="1148402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second arm describes how glucose induces beta cells to make insulin</a:t>
            </a:r>
          </a:p>
        </p:txBody>
      </p:sp>
      <p:sp>
        <p:nvSpPr>
          <p:cNvPr id="3" name="Content Placeholder 2"/>
          <p:cNvSpPr>
            <a:spLocks noGrp="1"/>
          </p:cNvSpPr>
          <p:nvPr>
            <p:ph idx="1"/>
          </p:nvPr>
        </p:nvSpPr>
        <p:spPr>
          <a:xfrm>
            <a:off x="838200" y="1825625"/>
            <a:ext cx="6094615" cy="4351338"/>
          </a:xfrm>
        </p:spPr>
        <p:txBody>
          <a:bodyPr>
            <a:normAutofit/>
          </a:bodyPr>
          <a:lstStyle/>
          <a:p>
            <a:pPr marL="0" indent="0" algn="just">
              <a:buNone/>
            </a:pPr>
            <a:r>
              <a:rPr lang="en-US" sz="2000" dirty="0"/>
              <a:t>One experiment to measure this arm uses intravenous injection of glucose to ‘clamp’ blood glucose to a given value. Then, one allows insulin to reach steady-state and measures its concentration. </a:t>
            </a:r>
          </a:p>
          <a:p>
            <a:pPr marL="0" indent="0">
              <a:buNone/>
            </a:pPr>
            <a:endParaRPr lang="en-US" sz="1300" dirty="0"/>
          </a:p>
          <a:p>
            <a:pPr marL="0" indent="0">
              <a:buNone/>
            </a:pPr>
            <a:endParaRPr lang="en-US" sz="1900" b="1" dirty="0"/>
          </a:p>
          <a:p>
            <a:pPr marL="0" indent="0" algn="ctr">
              <a:buNone/>
            </a:pPr>
            <a:endParaRPr lang="en-US" dirty="0"/>
          </a:p>
          <a:p>
            <a:endParaRPr lang="en-US" dirty="0"/>
          </a:p>
        </p:txBody>
      </p:sp>
      <p:grpSp>
        <p:nvGrpSpPr>
          <p:cNvPr id="13" name="Group 12"/>
          <p:cNvGrpSpPr/>
          <p:nvPr/>
        </p:nvGrpSpPr>
        <p:grpSpPr>
          <a:xfrm>
            <a:off x="7273637" y="2461394"/>
            <a:ext cx="3990731" cy="2867671"/>
            <a:chOff x="3582715" y="3811156"/>
            <a:chExt cx="3990731" cy="2867671"/>
          </a:xfrm>
        </p:grpSpPr>
        <p:grpSp>
          <p:nvGrpSpPr>
            <p:cNvPr id="14" name="Group 13"/>
            <p:cNvGrpSpPr/>
            <p:nvPr/>
          </p:nvGrpSpPr>
          <p:grpSpPr>
            <a:xfrm>
              <a:off x="4189614" y="3906982"/>
              <a:ext cx="3300153" cy="2269981"/>
              <a:chOff x="4189614" y="3906982"/>
              <a:chExt cx="3300153" cy="2269981"/>
            </a:xfrm>
          </p:grpSpPr>
          <p:cxnSp>
            <p:nvCxnSpPr>
              <p:cNvPr id="17" name="Straight Connector 16"/>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6" name="Rectangle 15"/>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spTree>
    <p:extLst>
      <p:ext uri="{BB962C8B-B14F-4D97-AF65-F5344CB8AC3E}">
        <p14:creationId xmlns:p14="http://schemas.microsoft.com/office/powerpoint/2010/main" val="3150198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second arm describes how glucose induces beta cells to make insulin</a:t>
            </a:r>
          </a:p>
        </p:txBody>
      </p:sp>
      <p:sp>
        <p:nvSpPr>
          <p:cNvPr id="3" name="Content Placeholder 2"/>
          <p:cNvSpPr>
            <a:spLocks noGrp="1"/>
          </p:cNvSpPr>
          <p:nvPr>
            <p:ph idx="1"/>
          </p:nvPr>
        </p:nvSpPr>
        <p:spPr>
          <a:xfrm>
            <a:off x="838200" y="1825625"/>
            <a:ext cx="6094615" cy="4351338"/>
          </a:xfrm>
        </p:spPr>
        <p:txBody>
          <a:bodyPr>
            <a:normAutofit/>
          </a:bodyPr>
          <a:lstStyle/>
          <a:p>
            <a:pPr marL="0" indent="0" algn="just">
              <a:buNone/>
            </a:pPr>
            <a:r>
              <a:rPr lang="en-US" sz="2000" dirty="0"/>
              <a:t>One experiment to measure this arm uses intravenous injection of glucose to ‘clamp’ blood glucose to a given value. Then, one allows insulin to reach steady-state and measures its concentration. </a:t>
            </a:r>
          </a:p>
          <a:p>
            <a:pPr marL="0" indent="0">
              <a:buNone/>
            </a:pPr>
            <a:endParaRPr lang="en-US" sz="1300" dirty="0"/>
          </a:p>
          <a:p>
            <a:pPr marL="0" indent="0">
              <a:buNone/>
            </a:pPr>
            <a:endParaRPr lang="en-US" sz="1900" b="1" dirty="0"/>
          </a:p>
          <a:p>
            <a:pPr marL="0" indent="0" algn="ctr">
              <a:buNone/>
            </a:pPr>
            <a:endParaRPr lang="en-US" dirty="0"/>
          </a:p>
          <a:p>
            <a:endParaRPr lang="en-US" dirty="0"/>
          </a:p>
        </p:txBody>
      </p:sp>
      <p:grpSp>
        <p:nvGrpSpPr>
          <p:cNvPr id="13" name="Group 12"/>
          <p:cNvGrpSpPr/>
          <p:nvPr/>
        </p:nvGrpSpPr>
        <p:grpSpPr>
          <a:xfrm>
            <a:off x="7273637" y="2461394"/>
            <a:ext cx="3990731" cy="2867671"/>
            <a:chOff x="3582715" y="3811156"/>
            <a:chExt cx="3990731" cy="2867671"/>
          </a:xfrm>
        </p:grpSpPr>
        <p:grpSp>
          <p:nvGrpSpPr>
            <p:cNvPr id="14" name="Group 13"/>
            <p:cNvGrpSpPr/>
            <p:nvPr/>
          </p:nvGrpSpPr>
          <p:grpSpPr>
            <a:xfrm>
              <a:off x="4189614" y="3906982"/>
              <a:ext cx="3300153" cy="2269981"/>
              <a:chOff x="4189614" y="3906982"/>
              <a:chExt cx="3300153" cy="2269981"/>
            </a:xfrm>
          </p:grpSpPr>
          <p:cxnSp>
            <p:nvCxnSpPr>
              <p:cNvPr id="17" name="Straight Connector 16"/>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6" name="Rectangle 15"/>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cxnSp>
        <p:nvCxnSpPr>
          <p:cNvPr id="5" name="Straight Arrow Connector 4"/>
          <p:cNvCxnSpPr/>
          <p:nvPr/>
        </p:nvCxnSpPr>
        <p:spPr>
          <a:xfrm flipV="1">
            <a:off x="10301554" y="2946711"/>
            <a:ext cx="9053" cy="1872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0229881" y="2692113"/>
            <a:ext cx="152400" cy="15029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8327677" y="4660648"/>
            <a:ext cx="0" cy="166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961249" y="3578709"/>
            <a:ext cx="2003934" cy="923330"/>
          </a:xfrm>
          <a:prstGeom prst="rect">
            <a:avLst/>
          </a:prstGeom>
        </p:spPr>
        <p:txBody>
          <a:bodyPr wrap="square">
            <a:spAutoFit/>
          </a:bodyPr>
          <a:lstStyle/>
          <a:p>
            <a:r>
              <a:rPr lang="en-US" dirty="0"/>
              <a:t>If we hold glucose at low levels, insulin will be low</a:t>
            </a:r>
          </a:p>
        </p:txBody>
      </p:sp>
      <p:sp>
        <p:nvSpPr>
          <p:cNvPr id="26" name="Rectangle 25"/>
          <p:cNvSpPr/>
          <p:nvPr/>
        </p:nvSpPr>
        <p:spPr>
          <a:xfrm>
            <a:off x="9734220" y="1720272"/>
            <a:ext cx="2003934" cy="923330"/>
          </a:xfrm>
          <a:prstGeom prst="rect">
            <a:avLst/>
          </a:prstGeom>
        </p:spPr>
        <p:txBody>
          <a:bodyPr wrap="square">
            <a:spAutoFit/>
          </a:bodyPr>
          <a:lstStyle/>
          <a:p>
            <a:r>
              <a:rPr lang="en-US" dirty="0"/>
              <a:t>If we hold glucose at high levels, insulin will be high</a:t>
            </a:r>
          </a:p>
        </p:txBody>
      </p:sp>
      <p:sp>
        <p:nvSpPr>
          <p:cNvPr id="27" name="Oval 26"/>
          <p:cNvSpPr/>
          <p:nvPr/>
        </p:nvSpPr>
        <p:spPr>
          <a:xfrm>
            <a:off x="8256004" y="4555616"/>
            <a:ext cx="152400" cy="15029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595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second arm describes how glucose induces beta cells to make insulin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6094615" cy="4351338"/>
              </a:xfrm>
            </p:spPr>
            <p:txBody>
              <a:bodyPr>
                <a:normAutofit/>
              </a:bodyPr>
              <a:lstStyle/>
              <a:p>
                <a:pPr marL="0" indent="0" algn="just">
                  <a:buNone/>
                </a:pPr>
                <a:r>
                  <a:rPr lang="en-US" sz="2000" dirty="0"/>
                  <a:t>One experiment to measure this arm uses intravenous injection of glucose to ‘clamp’ blood glucose to a given value. Then, one allows insulin to reach steady-state and measures its concentration. </a:t>
                </a:r>
              </a:p>
              <a:p>
                <a:pPr marL="0" indent="0">
                  <a:buNone/>
                </a:pPr>
                <a:endParaRPr lang="en-US" sz="1300" dirty="0"/>
              </a:p>
              <a:p>
                <a:pPr marL="0" indent="0">
                  <a:buNone/>
                </a:pPr>
                <a:r>
                  <a:rPr lang="en-US" sz="1900" dirty="0"/>
                  <a:t>Mathematically, this arm is given by setting </a:t>
                </a:r>
                <a14:m>
                  <m:oMath xmlns:m="http://schemas.openxmlformats.org/officeDocument/2006/math">
                    <m:r>
                      <a:rPr lang="en-US" sz="1900" i="1" dirty="0">
                        <a:latin typeface="Cambria Math" panose="02040503050406030204" pitchFamily="18" charset="0"/>
                      </a:rPr>
                      <m:t>𝑑𝐼</m:t>
                    </m:r>
                    <m:r>
                      <a:rPr lang="en-US" sz="1900" i="1" dirty="0">
                        <a:latin typeface="Cambria Math" panose="02040503050406030204" pitchFamily="18" charset="0"/>
                      </a:rPr>
                      <m:t>/</m:t>
                    </m:r>
                    <m:r>
                      <a:rPr lang="en-US" sz="1900" i="1" dirty="0" err="1">
                        <a:latin typeface="Cambria Math" panose="02040503050406030204" pitchFamily="18" charset="0"/>
                      </a:rPr>
                      <m:t>𝑑𝑡</m:t>
                    </m:r>
                    <m:r>
                      <a:rPr lang="en-US" sz="1900" i="1" dirty="0">
                        <a:latin typeface="Cambria Math" panose="02040503050406030204" pitchFamily="18" charset="0"/>
                      </a:rPr>
                      <m:t>=</m:t>
                    </m:r>
                    <m:r>
                      <a:rPr lang="en-US" sz="1900" i="1" dirty="0">
                        <a:latin typeface="Cambria Math" panose="02040503050406030204" pitchFamily="18" charset="0"/>
                      </a:rPr>
                      <m:t>0</m:t>
                    </m:r>
                    <m:r>
                      <a:rPr lang="en-US" sz="1900" dirty="0">
                        <a:latin typeface="Cambria Math" panose="02040503050406030204" pitchFamily="18" charset="0"/>
                      </a:rPr>
                      <m:t>,</m:t>
                    </m:r>
                  </m:oMath>
                </a14:m>
                <a:r>
                  <a:rPr lang="en-US" sz="1900" dirty="0"/>
                  <a:t> corresponding to zero change in insulin. </a:t>
                </a:r>
              </a:p>
              <a:p>
                <a:pPr marL="0" indent="0">
                  <a:buNone/>
                </a:pPr>
                <a:endParaRPr lang="en-US" sz="1900" dirty="0"/>
              </a:p>
              <a:p>
                <a:pPr marL="0" indent="0" algn="ctr">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6094615" cy="4351338"/>
              </a:xfrm>
              <a:blipFill>
                <a:blip r:embed="rId2"/>
                <a:stretch>
                  <a:fillRect l="-1101" t="-1401" r="-1101"/>
                </a:stretch>
              </a:blipFill>
            </p:spPr>
            <p:txBody>
              <a:bodyPr/>
              <a:lstStyle/>
              <a:p>
                <a:r>
                  <a:rPr lang="en-US">
                    <a:noFill/>
                  </a:rPr>
                  <a:t> </a:t>
                </a:r>
              </a:p>
            </p:txBody>
          </p:sp>
        </mc:Fallback>
      </mc:AlternateContent>
      <p:grpSp>
        <p:nvGrpSpPr>
          <p:cNvPr id="10" name="Group 9"/>
          <p:cNvGrpSpPr/>
          <p:nvPr/>
        </p:nvGrpSpPr>
        <p:grpSpPr>
          <a:xfrm>
            <a:off x="7273637" y="2461394"/>
            <a:ext cx="3990731" cy="2867671"/>
            <a:chOff x="3582715" y="3811156"/>
            <a:chExt cx="3990731" cy="2867671"/>
          </a:xfrm>
        </p:grpSpPr>
        <p:grpSp>
          <p:nvGrpSpPr>
            <p:cNvPr id="11" name="Group 10"/>
            <p:cNvGrpSpPr/>
            <p:nvPr/>
          </p:nvGrpSpPr>
          <p:grpSpPr>
            <a:xfrm>
              <a:off x="4189614" y="3906982"/>
              <a:ext cx="3300153" cy="2269981"/>
              <a:chOff x="4189614" y="3906982"/>
              <a:chExt cx="3300153" cy="2269981"/>
            </a:xfrm>
          </p:grpSpPr>
          <p:cxnSp>
            <p:nvCxnSpPr>
              <p:cNvPr id="14" name="Straight Connector 13"/>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3" name="Rectangle 12"/>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cxnSp>
        <p:nvCxnSpPr>
          <p:cNvPr id="16" name="Straight Arrow Connector 15"/>
          <p:cNvCxnSpPr/>
          <p:nvPr/>
        </p:nvCxnSpPr>
        <p:spPr>
          <a:xfrm flipV="1">
            <a:off x="10301554" y="2946711"/>
            <a:ext cx="9053" cy="1872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229881" y="2692113"/>
            <a:ext cx="152400" cy="15029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8327677" y="4660648"/>
            <a:ext cx="0" cy="166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961249" y="3578709"/>
            <a:ext cx="2003934" cy="923330"/>
          </a:xfrm>
          <a:prstGeom prst="rect">
            <a:avLst/>
          </a:prstGeom>
        </p:spPr>
        <p:txBody>
          <a:bodyPr wrap="square">
            <a:spAutoFit/>
          </a:bodyPr>
          <a:lstStyle/>
          <a:p>
            <a:r>
              <a:rPr lang="en-US" dirty="0"/>
              <a:t>If we hold glucose at low levels, insulin will be low</a:t>
            </a:r>
          </a:p>
        </p:txBody>
      </p:sp>
      <p:sp>
        <p:nvSpPr>
          <p:cNvPr id="21" name="Rectangle 20"/>
          <p:cNvSpPr/>
          <p:nvPr/>
        </p:nvSpPr>
        <p:spPr>
          <a:xfrm>
            <a:off x="9734220" y="1720272"/>
            <a:ext cx="2003934" cy="923330"/>
          </a:xfrm>
          <a:prstGeom prst="rect">
            <a:avLst/>
          </a:prstGeom>
        </p:spPr>
        <p:txBody>
          <a:bodyPr wrap="square">
            <a:spAutoFit/>
          </a:bodyPr>
          <a:lstStyle/>
          <a:p>
            <a:r>
              <a:rPr lang="en-US" dirty="0"/>
              <a:t>If we hold glucose at high levels, insulin will be high</a:t>
            </a:r>
          </a:p>
        </p:txBody>
      </p:sp>
      <p:sp>
        <p:nvSpPr>
          <p:cNvPr id="22" name="Oval 21"/>
          <p:cNvSpPr/>
          <p:nvPr/>
        </p:nvSpPr>
        <p:spPr>
          <a:xfrm>
            <a:off x="8256004" y="4555616"/>
            <a:ext cx="152400" cy="15029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48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second arm describes how glucose induces beta cells to make insulin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6094615" cy="4351338"/>
              </a:xfrm>
            </p:spPr>
            <p:txBody>
              <a:bodyPr>
                <a:normAutofit lnSpcReduction="10000"/>
              </a:bodyPr>
              <a:lstStyle/>
              <a:p>
                <a:pPr marL="0" indent="0" algn="just">
                  <a:buNone/>
                </a:pPr>
                <a:r>
                  <a:rPr lang="en-US" sz="2000" dirty="0"/>
                  <a:t>One experiment to measure this arm uses intravenous injection of glucose to ‘clamp’ blood glucose to a given value. Then, one allows insulin to reach steady-state and measures its concentration. </a:t>
                </a:r>
              </a:p>
              <a:p>
                <a:pPr marL="0" indent="0">
                  <a:buNone/>
                </a:pPr>
                <a:endParaRPr lang="en-US" sz="1300" dirty="0"/>
              </a:p>
              <a:p>
                <a:pPr marL="0" indent="0">
                  <a:buNone/>
                </a:pPr>
                <a:r>
                  <a:rPr lang="en-US" sz="1900" dirty="0"/>
                  <a:t>Mathematically, this arm is given by setting </a:t>
                </a:r>
                <a14:m>
                  <m:oMath xmlns:m="http://schemas.openxmlformats.org/officeDocument/2006/math">
                    <m:r>
                      <a:rPr lang="en-US" sz="1900" i="1" dirty="0">
                        <a:latin typeface="Cambria Math" panose="02040503050406030204" pitchFamily="18" charset="0"/>
                      </a:rPr>
                      <m:t>𝑑𝐼</m:t>
                    </m:r>
                    <m:r>
                      <a:rPr lang="en-US" sz="1900" i="1" dirty="0">
                        <a:latin typeface="Cambria Math" panose="02040503050406030204" pitchFamily="18" charset="0"/>
                      </a:rPr>
                      <m:t>/</m:t>
                    </m:r>
                    <m:r>
                      <a:rPr lang="en-US" sz="1900" i="1" dirty="0" err="1">
                        <a:latin typeface="Cambria Math" panose="02040503050406030204" pitchFamily="18" charset="0"/>
                      </a:rPr>
                      <m:t>𝑑𝑡</m:t>
                    </m:r>
                    <m:r>
                      <a:rPr lang="en-US" sz="1900" i="1" dirty="0">
                        <a:latin typeface="Cambria Math" panose="02040503050406030204" pitchFamily="18" charset="0"/>
                      </a:rPr>
                      <m:t>=</m:t>
                    </m:r>
                    <m:r>
                      <a:rPr lang="en-US" sz="1900" i="1" dirty="0">
                        <a:latin typeface="Cambria Math" panose="02040503050406030204" pitchFamily="18" charset="0"/>
                      </a:rPr>
                      <m:t>0</m:t>
                    </m:r>
                    <m:r>
                      <a:rPr lang="en-US" sz="1900" dirty="0">
                        <a:latin typeface="Cambria Math" panose="02040503050406030204" pitchFamily="18" charset="0"/>
                      </a:rPr>
                      <m:t>,</m:t>
                    </m:r>
                  </m:oMath>
                </a14:m>
                <a:r>
                  <a:rPr lang="en-US" sz="1900" dirty="0"/>
                  <a:t> corresponding to zero change in insulin. </a:t>
                </a:r>
              </a:p>
              <a:p>
                <a:pPr marL="0" indent="0">
                  <a:buNone/>
                </a:pPr>
                <a:endParaRPr lang="en-US" sz="1900" dirty="0"/>
              </a:p>
              <a:p>
                <a:pPr marL="0" indent="0">
                  <a:buNone/>
                </a:pPr>
                <a14:m>
                  <m:oMathPara xmlns:m="http://schemas.openxmlformats.org/officeDocument/2006/math">
                    <m:oMathParaPr>
                      <m:jc m:val="left"/>
                    </m:oMathParaPr>
                    <m:oMath xmlns:m="http://schemas.openxmlformats.org/officeDocument/2006/math">
                      <m:f>
                        <m:fPr>
                          <m:ctrlPr>
                            <a:rPr lang="en-US" sz="1900" b="1" i="1" dirty="0">
                              <a:latin typeface="Cambria Math" panose="02040503050406030204" pitchFamily="18" charset="0"/>
                            </a:rPr>
                          </m:ctrlPr>
                        </m:fPr>
                        <m:num>
                          <m:r>
                            <a:rPr lang="en-US" sz="1900" b="1" i="1" dirty="0">
                              <a:latin typeface="Cambria Math" panose="02040503050406030204" pitchFamily="18" charset="0"/>
                            </a:rPr>
                            <m:t>𝒅𝑰</m:t>
                          </m:r>
                        </m:num>
                        <m:den>
                          <m:r>
                            <a:rPr lang="en-US" sz="1900" b="1" i="1" dirty="0" err="1">
                              <a:latin typeface="Cambria Math" panose="02040503050406030204" pitchFamily="18" charset="0"/>
                            </a:rPr>
                            <m:t>𝒅𝒕</m:t>
                          </m:r>
                        </m:den>
                      </m:f>
                      <m:r>
                        <a:rPr lang="en-US" sz="1900" b="1" i="1" dirty="0">
                          <a:latin typeface="Cambria Math" panose="02040503050406030204" pitchFamily="18" charset="0"/>
                        </a:rPr>
                        <m:t>=</m:t>
                      </m:r>
                      <m:r>
                        <a:rPr lang="en-US" sz="1900" b="1" i="1" dirty="0">
                          <a:latin typeface="Cambria Math" panose="02040503050406030204" pitchFamily="18" charset="0"/>
                        </a:rPr>
                        <m:t>𝑩𝒇</m:t>
                      </m:r>
                      <m:d>
                        <m:dPr>
                          <m:ctrlPr>
                            <a:rPr lang="en-US" sz="1900" b="1" i="1" dirty="0">
                              <a:latin typeface="Cambria Math" panose="02040503050406030204" pitchFamily="18" charset="0"/>
                            </a:rPr>
                          </m:ctrlPr>
                        </m:dPr>
                        <m:e>
                          <m:r>
                            <a:rPr lang="en-US" sz="1900" b="1" i="1" dirty="0">
                              <a:latin typeface="Cambria Math" panose="02040503050406030204" pitchFamily="18" charset="0"/>
                            </a:rPr>
                            <m:t>𝑮</m:t>
                          </m:r>
                        </m:e>
                      </m:d>
                      <m:r>
                        <a:rPr lang="en-US" sz="1900" b="1" i="1" dirty="0">
                          <a:latin typeface="Cambria Math" panose="02040503050406030204" pitchFamily="18" charset="0"/>
                        </a:rPr>
                        <m:t>−</m:t>
                      </m:r>
                      <m:r>
                        <a:rPr lang="en-US" sz="1900" b="1" i="1" dirty="0">
                          <a:latin typeface="Cambria Math" panose="02040503050406030204" pitchFamily="18" charset="0"/>
                        </a:rPr>
                        <m:t>𝜸</m:t>
                      </m:r>
                      <m:r>
                        <a:rPr lang="en-US" sz="1900" b="1" i="1" dirty="0">
                          <a:latin typeface="Cambria Math" panose="02040503050406030204" pitchFamily="18" charset="0"/>
                        </a:rPr>
                        <m:t>𝑰</m:t>
                      </m:r>
                      <m:r>
                        <a:rPr lang="en-US" sz="1900" b="1" i="1" dirty="0">
                          <a:latin typeface="Cambria Math" panose="02040503050406030204" pitchFamily="18" charset="0"/>
                        </a:rPr>
                        <m:t>=</m:t>
                      </m:r>
                      <m:r>
                        <a:rPr lang="en-US" sz="1900" b="1" i="1" dirty="0">
                          <a:latin typeface="Cambria Math" panose="02040503050406030204" pitchFamily="18" charset="0"/>
                        </a:rPr>
                        <m:t>𝟎</m:t>
                      </m:r>
                    </m:oMath>
                  </m:oMathPara>
                </a14:m>
                <a:endParaRPr lang="en-US" sz="1900" b="1" i="1" dirty="0">
                  <a:latin typeface="Cambria Math" panose="02040503050406030204" pitchFamily="18" charset="0"/>
                </a:endParaRPr>
              </a:p>
              <a:p>
                <a:pPr marL="0" indent="0">
                  <a:buNone/>
                </a:pPr>
                <a:endParaRPr lang="en-US" sz="1900" b="1"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1900" b="1" i="1" dirty="0">
                          <a:latin typeface="Cambria Math" panose="02040503050406030204" pitchFamily="18" charset="0"/>
                        </a:rPr>
                        <m:t>𝜸</m:t>
                      </m:r>
                      <m:r>
                        <a:rPr lang="en-US" sz="1900" b="1" i="1" dirty="0">
                          <a:latin typeface="Cambria Math" panose="02040503050406030204" pitchFamily="18" charset="0"/>
                        </a:rPr>
                        <m:t>𝑰</m:t>
                      </m:r>
                      <m:r>
                        <a:rPr lang="en-US" sz="1900" b="1" i="1" dirty="0">
                          <a:latin typeface="Cambria Math" panose="02040503050406030204" pitchFamily="18" charset="0"/>
                        </a:rPr>
                        <m:t>=</m:t>
                      </m:r>
                      <m:r>
                        <a:rPr lang="en-US" sz="1900" b="1" i="1" dirty="0">
                          <a:latin typeface="Cambria Math" panose="02040503050406030204" pitchFamily="18" charset="0"/>
                        </a:rPr>
                        <m:t>𝑩𝒇</m:t>
                      </m:r>
                      <m:d>
                        <m:dPr>
                          <m:ctrlPr>
                            <a:rPr lang="en-US" sz="1900" b="1" i="1" dirty="0">
                              <a:latin typeface="Cambria Math" panose="02040503050406030204" pitchFamily="18" charset="0"/>
                            </a:rPr>
                          </m:ctrlPr>
                        </m:dPr>
                        <m:e>
                          <m:r>
                            <a:rPr lang="en-US" sz="1900" b="1" i="1" dirty="0">
                              <a:latin typeface="Cambria Math" panose="02040503050406030204" pitchFamily="18" charset="0"/>
                            </a:rPr>
                            <m:t>𝑮</m:t>
                          </m:r>
                        </m:e>
                      </m:d>
                    </m:oMath>
                  </m:oMathPara>
                </a14:m>
                <a:endParaRPr lang="en-US" sz="1900" b="1" i="1" dirty="0">
                  <a:latin typeface="Cambria Math" panose="02040503050406030204" pitchFamily="18" charset="0"/>
                </a:endParaRPr>
              </a:p>
              <a:p>
                <a:pPr marL="0" indent="0">
                  <a:buNone/>
                </a:pPr>
                <a:endParaRPr lang="en-US" sz="1900" b="1"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1900" b="1" i="1" dirty="0">
                          <a:latin typeface="Cambria Math" panose="02040503050406030204" pitchFamily="18" charset="0"/>
                        </a:rPr>
                        <m:t>𝑰</m:t>
                      </m:r>
                      <m:r>
                        <a:rPr lang="en-US" sz="1900" b="1" i="1" dirty="0">
                          <a:latin typeface="Cambria Math" panose="02040503050406030204" pitchFamily="18" charset="0"/>
                        </a:rPr>
                        <m:t>=</m:t>
                      </m:r>
                      <m:f>
                        <m:fPr>
                          <m:ctrlPr>
                            <a:rPr lang="en-US" sz="1900" b="1" i="1" dirty="0">
                              <a:latin typeface="Cambria Math" panose="02040503050406030204" pitchFamily="18" charset="0"/>
                            </a:rPr>
                          </m:ctrlPr>
                        </m:fPr>
                        <m:num>
                          <m:r>
                            <a:rPr lang="en-US" sz="1900" b="1" i="1" dirty="0">
                              <a:latin typeface="Cambria Math" panose="02040503050406030204" pitchFamily="18" charset="0"/>
                            </a:rPr>
                            <m:t>𝑩</m:t>
                          </m:r>
                        </m:num>
                        <m:den>
                          <m:r>
                            <a:rPr lang="en-US" sz="1900" b="1" i="1" dirty="0">
                              <a:latin typeface="Cambria Math" panose="02040503050406030204" pitchFamily="18" charset="0"/>
                            </a:rPr>
                            <m:t>𝜸</m:t>
                          </m:r>
                        </m:den>
                      </m:f>
                      <m:r>
                        <a:rPr lang="en-US" sz="1900" b="1" i="1" dirty="0">
                          <a:latin typeface="Cambria Math" panose="02040503050406030204" pitchFamily="18" charset="0"/>
                        </a:rPr>
                        <m:t>𝒇</m:t>
                      </m:r>
                      <m:d>
                        <m:dPr>
                          <m:ctrlPr>
                            <a:rPr lang="en-US" sz="1900" b="1" i="1" dirty="0">
                              <a:latin typeface="Cambria Math" panose="02040503050406030204" pitchFamily="18" charset="0"/>
                            </a:rPr>
                          </m:ctrlPr>
                        </m:dPr>
                        <m:e>
                          <m:r>
                            <a:rPr lang="en-US" sz="1900" b="1" i="1" dirty="0">
                              <a:latin typeface="Cambria Math" panose="02040503050406030204" pitchFamily="18" charset="0"/>
                            </a:rPr>
                            <m:t>𝑮</m:t>
                          </m:r>
                        </m:e>
                      </m:d>
                    </m:oMath>
                  </m:oMathPara>
                </a14:m>
                <a:endParaRPr lang="en-US" sz="1900" b="1" dirty="0"/>
              </a:p>
              <a:p>
                <a:pPr marL="0" indent="0" algn="ctr">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6094615" cy="4351338"/>
              </a:xfrm>
              <a:blipFill>
                <a:blip r:embed="rId2"/>
                <a:stretch>
                  <a:fillRect l="-1101" t="-1961" r="-1101"/>
                </a:stretch>
              </a:blipFill>
            </p:spPr>
            <p:txBody>
              <a:bodyPr/>
              <a:lstStyle/>
              <a:p>
                <a:r>
                  <a:rPr lang="en-US">
                    <a:noFill/>
                  </a:rPr>
                  <a:t> </a:t>
                </a:r>
              </a:p>
            </p:txBody>
          </p:sp>
        </mc:Fallback>
      </mc:AlternateContent>
      <p:grpSp>
        <p:nvGrpSpPr>
          <p:cNvPr id="10" name="Group 9"/>
          <p:cNvGrpSpPr/>
          <p:nvPr/>
        </p:nvGrpSpPr>
        <p:grpSpPr>
          <a:xfrm>
            <a:off x="7273637" y="2461394"/>
            <a:ext cx="3990731" cy="2867671"/>
            <a:chOff x="3582715" y="3811156"/>
            <a:chExt cx="3990731" cy="2867671"/>
          </a:xfrm>
        </p:grpSpPr>
        <p:grpSp>
          <p:nvGrpSpPr>
            <p:cNvPr id="11" name="Group 10"/>
            <p:cNvGrpSpPr/>
            <p:nvPr/>
          </p:nvGrpSpPr>
          <p:grpSpPr>
            <a:xfrm>
              <a:off x="4189614" y="3906982"/>
              <a:ext cx="3300153" cy="2269981"/>
              <a:chOff x="4189614" y="3906982"/>
              <a:chExt cx="3300153" cy="2269981"/>
            </a:xfrm>
          </p:grpSpPr>
          <p:cxnSp>
            <p:nvCxnSpPr>
              <p:cNvPr id="14" name="Straight Connector 13"/>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3" name="Rectangle 12"/>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cxnSp>
        <p:nvCxnSpPr>
          <p:cNvPr id="16" name="Straight Arrow Connector 15"/>
          <p:cNvCxnSpPr/>
          <p:nvPr/>
        </p:nvCxnSpPr>
        <p:spPr>
          <a:xfrm flipV="1">
            <a:off x="10301554" y="2946711"/>
            <a:ext cx="9053" cy="1872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229881" y="2692113"/>
            <a:ext cx="152400" cy="15029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8327677" y="4660648"/>
            <a:ext cx="0" cy="166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961249" y="3578709"/>
            <a:ext cx="2003934" cy="923330"/>
          </a:xfrm>
          <a:prstGeom prst="rect">
            <a:avLst/>
          </a:prstGeom>
        </p:spPr>
        <p:txBody>
          <a:bodyPr wrap="square">
            <a:spAutoFit/>
          </a:bodyPr>
          <a:lstStyle/>
          <a:p>
            <a:r>
              <a:rPr lang="en-US" dirty="0"/>
              <a:t>If we hold glucose at low levels, insulin will be low</a:t>
            </a:r>
          </a:p>
        </p:txBody>
      </p:sp>
      <p:sp>
        <p:nvSpPr>
          <p:cNvPr id="21" name="Rectangle 20"/>
          <p:cNvSpPr/>
          <p:nvPr/>
        </p:nvSpPr>
        <p:spPr>
          <a:xfrm>
            <a:off x="9734220" y="1720272"/>
            <a:ext cx="2003934" cy="923330"/>
          </a:xfrm>
          <a:prstGeom prst="rect">
            <a:avLst/>
          </a:prstGeom>
        </p:spPr>
        <p:txBody>
          <a:bodyPr wrap="square">
            <a:spAutoFit/>
          </a:bodyPr>
          <a:lstStyle/>
          <a:p>
            <a:r>
              <a:rPr lang="en-US" dirty="0"/>
              <a:t>If we hold glucose at high levels, insulin will be high</a:t>
            </a:r>
          </a:p>
        </p:txBody>
      </p:sp>
      <p:sp>
        <p:nvSpPr>
          <p:cNvPr id="22" name="Oval 21"/>
          <p:cNvSpPr/>
          <p:nvPr/>
        </p:nvSpPr>
        <p:spPr>
          <a:xfrm>
            <a:off x="8256004" y="4555616"/>
            <a:ext cx="152400" cy="15029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8460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second arm describes how glucose induces beta cells to make insulin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6094615" cy="4351338"/>
              </a:xfrm>
            </p:spPr>
            <p:txBody>
              <a:bodyPr>
                <a:normAutofit lnSpcReduction="10000"/>
              </a:bodyPr>
              <a:lstStyle/>
              <a:p>
                <a:pPr marL="0" indent="0" algn="just">
                  <a:buNone/>
                </a:pPr>
                <a:r>
                  <a:rPr lang="en-US" sz="2000" dirty="0"/>
                  <a:t>One experiment to measure this arm uses intravenous injection of glucose to ‘clamp’ blood glucose to a given value. Then, one allows insulin to reach steady-state and measures its concentration. </a:t>
                </a:r>
              </a:p>
              <a:p>
                <a:pPr marL="0" indent="0">
                  <a:buNone/>
                </a:pPr>
                <a:endParaRPr lang="en-US" sz="1300" dirty="0"/>
              </a:p>
              <a:p>
                <a:pPr marL="0" indent="0">
                  <a:buNone/>
                </a:pPr>
                <a:r>
                  <a:rPr lang="en-US" sz="1900" dirty="0"/>
                  <a:t>Mathematically, this arm is given by setting </a:t>
                </a:r>
                <a14:m>
                  <m:oMath xmlns:m="http://schemas.openxmlformats.org/officeDocument/2006/math">
                    <m:r>
                      <a:rPr lang="en-US" sz="1900" i="1" dirty="0">
                        <a:latin typeface="Cambria Math" panose="02040503050406030204" pitchFamily="18" charset="0"/>
                      </a:rPr>
                      <m:t>𝑑𝐼</m:t>
                    </m:r>
                    <m:r>
                      <a:rPr lang="en-US" sz="1900" i="1" dirty="0">
                        <a:latin typeface="Cambria Math" panose="02040503050406030204" pitchFamily="18" charset="0"/>
                      </a:rPr>
                      <m:t>/</m:t>
                    </m:r>
                    <m:r>
                      <a:rPr lang="en-US" sz="1900" i="1" dirty="0" err="1">
                        <a:latin typeface="Cambria Math" panose="02040503050406030204" pitchFamily="18" charset="0"/>
                      </a:rPr>
                      <m:t>𝑑𝑡</m:t>
                    </m:r>
                    <m:r>
                      <a:rPr lang="en-US" sz="1900" i="1" dirty="0">
                        <a:latin typeface="Cambria Math" panose="02040503050406030204" pitchFamily="18" charset="0"/>
                      </a:rPr>
                      <m:t>=0</m:t>
                    </m:r>
                    <m:r>
                      <a:rPr lang="en-US" sz="1900" dirty="0">
                        <a:latin typeface="Cambria Math" panose="02040503050406030204" pitchFamily="18" charset="0"/>
                      </a:rPr>
                      <m:t>,</m:t>
                    </m:r>
                  </m:oMath>
                </a14:m>
                <a:r>
                  <a:rPr lang="en-US" sz="1900" dirty="0"/>
                  <a:t> corresponding to zero change in insulin. </a:t>
                </a:r>
              </a:p>
              <a:p>
                <a:pPr marL="0" indent="0">
                  <a:buNone/>
                </a:pPr>
                <a:endParaRPr lang="en-US" sz="1900" dirty="0"/>
              </a:p>
              <a:p>
                <a:pPr marL="0" indent="0">
                  <a:buNone/>
                </a:pPr>
                <a14:m>
                  <m:oMathPara xmlns:m="http://schemas.openxmlformats.org/officeDocument/2006/math">
                    <m:oMathParaPr>
                      <m:jc m:val="left"/>
                    </m:oMathParaPr>
                    <m:oMath xmlns:m="http://schemas.openxmlformats.org/officeDocument/2006/math">
                      <m:f>
                        <m:fPr>
                          <m:ctrlPr>
                            <a:rPr lang="en-US" sz="1900" b="1" i="1" dirty="0">
                              <a:latin typeface="Cambria Math" panose="02040503050406030204" pitchFamily="18" charset="0"/>
                            </a:rPr>
                          </m:ctrlPr>
                        </m:fPr>
                        <m:num>
                          <m:r>
                            <a:rPr lang="en-US" sz="1900" b="1" i="1" dirty="0">
                              <a:latin typeface="Cambria Math" panose="02040503050406030204" pitchFamily="18" charset="0"/>
                            </a:rPr>
                            <m:t>𝒅𝑰</m:t>
                          </m:r>
                        </m:num>
                        <m:den>
                          <m:r>
                            <a:rPr lang="en-US" sz="1900" b="1" i="1" dirty="0" err="1">
                              <a:latin typeface="Cambria Math" panose="02040503050406030204" pitchFamily="18" charset="0"/>
                            </a:rPr>
                            <m:t>𝒅𝒕</m:t>
                          </m:r>
                        </m:den>
                      </m:f>
                      <m:r>
                        <a:rPr lang="en-US" sz="1900" b="1" i="1" dirty="0">
                          <a:latin typeface="Cambria Math" panose="02040503050406030204" pitchFamily="18" charset="0"/>
                        </a:rPr>
                        <m:t>=</m:t>
                      </m:r>
                      <m:r>
                        <a:rPr lang="en-US" sz="1900" b="1" i="1" dirty="0">
                          <a:latin typeface="Cambria Math" panose="02040503050406030204" pitchFamily="18" charset="0"/>
                        </a:rPr>
                        <m:t>𝑩𝒇</m:t>
                      </m:r>
                      <m:d>
                        <m:dPr>
                          <m:ctrlPr>
                            <a:rPr lang="en-US" sz="1900" b="1" i="1" dirty="0">
                              <a:latin typeface="Cambria Math" panose="02040503050406030204" pitchFamily="18" charset="0"/>
                            </a:rPr>
                          </m:ctrlPr>
                        </m:dPr>
                        <m:e>
                          <m:r>
                            <a:rPr lang="en-US" sz="1900" b="1" i="1" dirty="0">
                              <a:latin typeface="Cambria Math" panose="02040503050406030204" pitchFamily="18" charset="0"/>
                            </a:rPr>
                            <m:t>𝑮</m:t>
                          </m:r>
                        </m:e>
                      </m:d>
                      <m:r>
                        <a:rPr lang="en-US" sz="1900" b="1" i="1" dirty="0">
                          <a:latin typeface="Cambria Math" panose="02040503050406030204" pitchFamily="18" charset="0"/>
                        </a:rPr>
                        <m:t>−</m:t>
                      </m:r>
                      <m:r>
                        <a:rPr lang="en-US" sz="1900" b="1" i="1" dirty="0">
                          <a:latin typeface="Cambria Math" panose="02040503050406030204" pitchFamily="18" charset="0"/>
                        </a:rPr>
                        <m:t>𝜸</m:t>
                      </m:r>
                      <m:r>
                        <a:rPr lang="en-US" sz="1900" b="1" i="1" dirty="0">
                          <a:latin typeface="Cambria Math" panose="02040503050406030204" pitchFamily="18" charset="0"/>
                        </a:rPr>
                        <m:t>𝑰</m:t>
                      </m:r>
                      <m:r>
                        <a:rPr lang="en-US" sz="1900" b="1" i="1" dirty="0">
                          <a:latin typeface="Cambria Math" panose="02040503050406030204" pitchFamily="18" charset="0"/>
                        </a:rPr>
                        <m:t>=</m:t>
                      </m:r>
                      <m:r>
                        <a:rPr lang="en-US" sz="1900" b="1" i="1" dirty="0">
                          <a:latin typeface="Cambria Math" panose="02040503050406030204" pitchFamily="18" charset="0"/>
                        </a:rPr>
                        <m:t>𝟎</m:t>
                      </m:r>
                    </m:oMath>
                  </m:oMathPara>
                </a14:m>
                <a:endParaRPr lang="en-US" sz="1900" b="1" i="1" dirty="0">
                  <a:latin typeface="Cambria Math" panose="02040503050406030204" pitchFamily="18" charset="0"/>
                </a:endParaRPr>
              </a:p>
              <a:p>
                <a:pPr marL="0" indent="0">
                  <a:buNone/>
                </a:pPr>
                <a:endParaRPr lang="en-US" sz="1900" b="1"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1900" b="1" i="1" dirty="0">
                          <a:latin typeface="Cambria Math" panose="02040503050406030204" pitchFamily="18" charset="0"/>
                        </a:rPr>
                        <m:t>𝜸</m:t>
                      </m:r>
                      <m:r>
                        <a:rPr lang="en-US" sz="1900" b="1" i="1" dirty="0">
                          <a:latin typeface="Cambria Math" panose="02040503050406030204" pitchFamily="18" charset="0"/>
                        </a:rPr>
                        <m:t>𝑰</m:t>
                      </m:r>
                      <m:r>
                        <a:rPr lang="en-US" sz="1900" b="1" i="1" dirty="0">
                          <a:latin typeface="Cambria Math" panose="02040503050406030204" pitchFamily="18" charset="0"/>
                        </a:rPr>
                        <m:t>=</m:t>
                      </m:r>
                      <m:r>
                        <a:rPr lang="en-US" sz="1900" b="1" i="1" dirty="0">
                          <a:latin typeface="Cambria Math" panose="02040503050406030204" pitchFamily="18" charset="0"/>
                        </a:rPr>
                        <m:t>𝑩𝒇</m:t>
                      </m:r>
                      <m:d>
                        <m:dPr>
                          <m:ctrlPr>
                            <a:rPr lang="en-US" sz="1900" b="1" i="1" dirty="0">
                              <a:latin typeface="Cambria Math" panose="02040503050406030204" pitchFamily="18" charset="0"/>
                            </a:rPr>
                          </m:ctrlPr>
                        </m:dPr>
                        <m:e>
                          <m:r>
                            <a:rPr lang="en-US" sz="1900" b="1" i="1" dirty="0">
                              <a:latin typeface="Cambria Math" panose="02040503050406030204" pitchFamily="18" charset="0"/>
                            </a:rPr>
                            <m:t>𝑮</m:t>
                          </m:r>
                        </m:e>
                      </m:d>
                    </m:oMath>
                  </m:oMathPara>
                </a14:m>
                <a:endParaRPr lang="en-US" sz="1900" b="1" i="1" dirty="0">
                  <a:latin typeface="Cambria Math" panose="02040503050406030204" pitchFamily="18" charset="0"/>
                </a:endParaRPr>
              </a:p>
              <a:p>
                <a:pPr marL="0" indent="0">
                  <a:buNone/>
                </a:pPr>
                <a:endParaRPr lang="en-US" sz="1900" b="1"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1900" b="1" i="1" dirty="0">
                          <a:latin typeface="Cambria Math" panose="02040503050406030204" pitchFamily="18" charset="0"/>
                        </a:rPr>
                        <m:t>𝑰</m:t>
                      </m:r>
                      <m:r>
                        <a:rPr lang="en-US" sz="1900" b="1" i="1" dirty="0">
                          <a:latin typeface="Cambria Math" panose="02040503050406030204" pitchFamily="18" charset="0"/>
                        </a:rPr>
                        <m:t>=</m:t>
                      </m:r>
                      <m:f>
                        <m:fPr>
                          <m:ctrlPr>
                            <a:rPr lang="en-US" sz="1900" b="1" i="1" dirty="0">
                              <a:latin typeface="Cambria Math" panose="02040503050406030204" pitchFamily="18" charset="0"/>
                            </a:rPr>
                          </m:ctrlPr>
                        </m:fPr>
                        <m:num>
                          <m:r>
                            <a:rPr lang="en-US" sz="1900" b="1" i="1" dirty="0">
                              <a:latin typeface="Cambria Math" panose="02040503050406030204" pitchFamily="18" charset="0"/>
                            </a:rPr>
                            <m:t>𝑩</m:t>
                          </m:r>
                        </m:num>
                        <m:den>
                          <m:r>
                            <a:rPr lang="en-US" sz="1900" b="1" i="1" dirty="0">
                              <a:latin typeface="Cambria Math" panose="02040503050406030204" pitchFamily="18" charset="0"/>
                            </a:rPr>
                            <m:t>𝜸</m:t>
                          </m:r>
                        </m:den>
                      </m:f>
                      <m:r>
                        <a:rPr lang="en-US" sz="1900" b="1" i="1" dirty="0">
                          <a:latin typeface="Cambria Math" panose="02040503050406030204" pitchFamily="18" charset="0"/>
                        </a:rPr>
                        <m:t>𝒇</m:t>
                      </m:r>
                      <m:d>
                        <m:dPr>
                          <m:ctrlPr>
                            <a:rPr lang="en-US" sz="1900" b="1" i="1" dirty="0">
                              <a:latin typeface="Cambria Math" panose="02040503050406030204" pitchFamily="18" charset="0"/>
                            </a:rPr>
                          </m:ctrlPr>
                        </m:dPr>
                        <m:e>
                          <m:r>
                            <a:rPr lang="en-US" sz="1900" b="1" i="1" dirty="0">
                              <a:latin typeface="Cambria Math" panose="02040503050406030204" pitchFamily="18" charset="0"/>
                            </a:rPr>
                            <m:t>𝑮</m:t>
                          </m:r>
                        </m:e>
                      </m:d>
                    </m:oMath>
                  </m:oMathPara>
                </a14:m>
                <a:endParaRPr lang="en-US" sz="1900" b="1" dirty="0"/>
              </a:p>
              <a:p>
                <a:pPr marL="0" indent="0" algn="ctr">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6094615" cy="4351338"/>
              </a:xfrm>
              <a:blipFill>
                <a:blip r:embed="rId2"/>
                <a:stretch>
                  <a:fillRect l="-1101" t="-1961" r="-1101"/>
                </a:stretch>
              </a:blipFill>
            </p:spPr>
            <p:txBody>
              <a:bodyPr/>
              <a:lstStyle/>
              <a:p>
                <a:r>
                  <a:rPr lang="en-US">
                    <a:noFill/>
                  </a:rPr>
                  <a:t> </a:t>
                </a:r>
              </a:p>
            </p:txBody>
          </p:sp>
        </mc:Fallback>
      </mc:AlternateContent>
      <p:grpSp>
        <p:nvGrpSpPr>
          <p:cNvPr id="10" name="Group 9"/>
          <p:cNvGrpSpPr/>
          <p:nvPr/>
        </p:nvGrpSpPr>
        <p:grpSpPr>
          <a:xfrm>
            <a:off x="7273637" y="2461394"/>
            <a:ext cx="3990731" cy="2867671"/>
            <a:chOff x="3582715" y="3811156"/>
            <a:chExt cx="3990731" cy="2867671"/>
          </a:xfrm>
        </p:grpSpPr>
        <p:grpSp>
          <p:nvGrpSpPr>
            <p:cNvPr id="11" name="Group 10"/>
            <p:cNvGrpSpPr/>
            <p:nvPr/>
          </p:nvGrpSpPr>
          <p:grpSpPr>
            <a:xfrm>
              <a:off x="4189614" y="3906982"/>
              <a:ext cx="3300153" cy="2269981"/>
              <a:chOff x="4189614" y="3906982"/>
              <a:chExt cx="3300153" cy="2269981"/>
            </a:xfrm>
          </p:grpSpPr>
          <p:cxnSp>
            <p:nvCxnSpPr>
              <p:cNvPr id="14" name="Straight Connector 13"/>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3" name="Rectangle 12"/>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cxnSp>
        <p:nvCxnSpPr>
          <p:cNvPr id="16" name="Straight Arrow Connector 15"/>
          <p:cNvCxnSpPr/>
          <p:nvPr/>
        </p:nvCxnSpPr>
        <p:spPr>
          <a:xfrm flipV="1">
            <a:off x="10301554" y="2946711"/>
            <a:ext cx="9053" cy="1872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229881" y="2692113"/>
            <a:ext cx="152400" cy="15029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8327677" y="4660648"/>
            <a:ext cx="0" cy="166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961249" y="3578709"/>
            <a:ext cx="2003934" cy="923330"/>
          </a:xfrm>
          <a:prstGeom prst="rect">
            <a:avLst/>
          </a:prstGeom>
        </p:spPr>
        <p:txBody>
          <a:bodyPr wrap="square">
            <a:spAutoFit/>
          </a:bodyPr>
          <a:lstStyle/>
          <a:p>
            <a:r>
              <a:rPr lang="en-US" dirty="0"/>
              <a:t>If we hold glucose at low levels, insulin will be low</a:t>
            </a:r>
          </a:p>
        </p:txBody>
      </p:sp>
      <p:sp>
        <p:nvSpPr>
          <p:cNvPr id="21" name="Rectangle 20"/>
          <p:cNvSpPr/>
          <p:nvPr/>
        </p:nvSpPr>
        <p:spPr>
          <a:xfrm>
            <a:off x="9734220" y="1720272"/>
            <a:ext cx="2003934" cy="923330"/>
          </a:xfrm>
          <a:prstGeom prst="rect">
            <a:avLst/>
          </a:prstGeom>
        </p:spPr>
        <p:txBody>
          <a:bodyPr wrap="square">
            <a:spAutoFit/>
          </a:bodyPr>
          <a:lstStyle/>
          <a:p>
            <a:r>
              <a:rPr lang="en-US" dirty="0"/>
              <a:t>If we hold glucose at high levels, insulin will be high</a:t>
            </a:r>
          </a:p>
        </p:txBody>
      </p:sp>
      <p:sp>
        <p:nvSpPr>
          <p:cNvPr id="22" name="Oval 21"/>
          <p:cNvSpPr/>
          <p:nvPr/>
        </p:nvSpPr>
        <p:spPr>
          <a:xfrm>
            <a:off x="8256004" y="4555616"/>
            <a:ext cx="152400" cy="15029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3961659" y="4221904"/>
            <a:ext cx="2921443" cy="2089996"/>
            <a:chOff x="5476760" y="4554557"/>
            <a:chExt cx="2921443" cy="2089996"/>
          </a:xfrm>
        </p:grpSpPr>
        <p:pic>
          <p:nvPicPr>
            <p:cNvPr id="23" name="Picture 22"/>
            <p:cNvPicPr/>
            <p:nvPr/>
          </p:nvPicPr>
          <p:blipFill>
            <a:blip r:embed="rId3"/>
            <a:stretch>
              <a:fillRect/>
            </a:stretch>
          </p:blipFill>
          <p:spPr>
            <a:xfrm>
              <a:off x="5476760" y="4554557"/>
              <a:ext cx="2921443" cy="2089996"/>
            </a:xfrm>
            <a:prstGeom prst="rect">
              <a:avLst/>
            </a:prstGeom>
          </p:spPr>
        </p:pic>
        <mc:AlternateContent xmlns:mc="http://schemas.openxmlformats.org/markup-compatibility/2006" xmlns:a14="http://schemas.microsoft.com/office/drawing/2010/main">
          <mc:Choice Requires="a14">
            <p:sp>
              <p:nvSpPr>
                <p:cNvPr id="24" name="Rectangle 23"/>
                <p:cNvSpPr/>
                <p:nvPr/>
              </p:nvSpPr>
              <p:spPr>
                <a:xfrm>
                  <a:off x="7112047" y="5855446"/>
                  <a:ext cx="7144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𝒇</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𝑮</m:t>
                            </m:r>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7112047" y="5855446"/>
                  <a:ext cx="714490" cy="369332"/>
                </a:xfrm>
                <a:prstGeom prst="rect">
                  <a:avLst/>
                </a:prstGeom>
                <a:blipFill>
                  <a:blip r:embed="rId4"/>
                  <a:stretch>
                    <a:fillRect b="-11475"/>
                  </a:stretch>
                </a:blipFill>
              </p:spPr>
              <p:txBody>
                <a:bodyPr/>
                <a:lstStyle/>
                <a:p>
                  <a:r>
                    <a:rPr lang="en-US">
                      <a:noFill/>
                    </a:rPr>
                    <a:t> </a:t>
                  </a:r>
                </a:p>
              </p:txBody>
            </p:sp>
          </mc:Fallback>
        </mc:AlternateContent>
      </p:grpSp>
    </p:spTree>
    <p:extLst>
      <p:ext uri="{BB962C8B-B14F-4D97-AF65-F5344CB8AC3E}">
        <p14:creationId xmlns:p14="http://schemas.microsoft.com/office/powerpoint/2010/main" val="144098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second arm describes how glucose induces beta cells to make insulin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6094615" cy="4351338"/>
              </a:xfrm>
            </p:spPr>
            <p:txBody>
              <a:bodyPr>
                <a:normAutofit lnSpcReduction="10000"/>
              </a:bodyPr>
              <a:lstStyle/>
              <a:p>
                <a:pPr marL="0" indent="0" algn="just">
                  <a:buNone/>
                </a:pPr>
                <a:r>
                  <a:rPr lang="en-US" sz="2000" dirty="0"/>
                  <a:t>One experiment to measure this arm uses intravenous injection of glucose to ‘clamp’ blood glucose to a given value. Then, one allows insulin to reach steady-state and measures its concentration. </a:t>
                </a:r>
              </a:p>
              <a:p>
                <a:pPr marL="0" indent="0">
                  <a:buNone/>
                </a:pPr>
                <a:endParaRPr lang="en-US" sz="1300" dirty="0"/>
              </a:p>
              <a:p>
                <a:pPr marL="0" indent="0">
                  <a:buNone/>
                </a:pPr>
                <a:r>
                  <a:rPr lang="en-US" sz="1900" dirty="0"/>
                  <a:t>Mathematically, this arm is given by setting </a:t>
                </a:r>
                <a14:m>
                  <m:oMath xmlns:m="http://schemas.openxmlformats.org/officeDocument/2006/math">
                    <m:r>
                      <a:rPr lang="en-US" sz="1900" i="1" dirty="0">
                        <a:latin typeface="Cambria Math" panose="02040503050406030204" pitchFamily="18" charset="0"/>
                      </a:rPr>
                      <m:t>𝑑𝐼</m:t>
                    </m:r>
                    <m:r>
                      <a:rPr lang="en-US" sz="1900" i="1" dirty="0">
                        <a:latin typeface="Cambria Math" panose="02040503050406030204" pitchFamily="18" charset="0"/>
                      </a:rPr>
                      <m:t>/</m:t>
                    </m:r>
                    <m:r>
                      <a:rPr lang="en-US" sz="1900" i="1" dirty="0" err="1">
                        <a:latin typeface="Cambria Math" panose="02040503050406030204" pitchFamily="18" charset="0"/>
                      </a:rPr>
                      <m:t>𝑑𝑡</m:t>
                    </m:r>
                    <m:r>
                      <a:rPr lang="en-US" sz="1900" i="1" dirty="0">
                        <a:latin typeface="Cambria Math" panose="02040503050406030204" pitchFamily="18" charset="0"/>
                      </a:rPr>
                      <m:t>=</m:t>
                    </m:r>
                    <m:r>
                      <a:rPr lang="en-US" sz="1900" i="1" dirty="0">
                        <a:latin typeface="Cambria Math" panose="02040503050406030204" pitchFamily="18" charset="0"/>
                      </a:rPr>
                      <m:t>0</m:t>
                    </m:r>
                    <m:r>
                      <a:rPr lang="en-US" sz="1900" dirty="0">
                        <a:latin typeface="Cambria Math" panose="02040503050406030204" pitchFamily="18" charset="0"/>
                      </a:rPr>
                      <m:t>,</m:t>
                    </m:r>
                  </m:oMath>
                </a14:m>
                <a:r>
                  <a:rPr lang="en-US" sz="1900" dirty="0"/>
                  <a:t> corresponding to zero change in insulin. </a:t>
                </a:r>
              </a:p>
              <a:p>
                <a:pPr marL="0" indent="0">
                  <a:buNone/>
                </a:pPr>
                <a:endParaRPr lang="en-US" sz="1900" dirty="0"/>
              </a:p>
              <a:p>
                <a:pPr marL="0" indent="0">
                  <a:buNone/>
                </a:pPr>
                <a14:m>
                  <m:oMathPara xmlns:m="http://schemas.openxmlformats.org/officeDocument/2006/math">
                    <m:oMathParaPr>
                      <m:jc m:val="left"/>
                    </m:oMathParaPr>
                    <m:oMath xmlns:m="http://schemas.openxmlformats.org/officeDocument/2006/math">
                      <m:f>
                        <m:fPr>
                          <m:ctrlPr>
                            <a:rPr lang="en-US" sz="1900" b="1" i="1" dirty="0">
                              <a:latin typeface="Cambria Math" panose="02040503050406030204" pitchFamily="18" charset="0"/>
                            </a:rPr>
                          </m:ctrlPr>
                        </m:fPr>
                        <m:num>
                          <m:r>
                            <a:rPr lang="en-US" sz="1900" b="1" i="1" dirty="0">
                              <a:latin typeface="Cambria Math" panose="02040503050406030204" pitchFamily="18" charset="0"/>
                            </a:rPr>
                            <m:t>𝒅𝑰</m:t>
                          </m:r>
                        </m:num>
                        <m:den>
                          <m:r>
                            <a:rPr lang="en-US" sz="1900" b="1" i="1" dirty="0" err="1">
                              <a:latin typeface="Cambria Math" panose="02040503050406030204" pitchFamily="18" charset="0"/>
                            </a:rPr>
                            <m:t>𝒅𝒕</m:t>
                          </m:r>
                        </m:den>
                      </m:f>
                      <m:r>
                        <a:rPr lang="en-US" sz="1900" b="1" i="1" dirty="0">
                          <a:latin typeface="Cambria Math" panose="02040503050406030204" pitchFamily="18" charset="0"/>
                        </a:rPr>
                        <m:t>=</m:t>
                      </m:r>
                      <m:r>
                        <a:rPr lang="en-US" sz="1900" b="1" i="1" dirty="0">
                          <a:latin typeface="Cambria Math" panose="02040503050406030204" pitchFamily="18" charset="0"/>
                        </a:rPr>
                        <m:t>𝑩𝒇</m:t>
                      </m:r>
                      <m:d>
                        <m:dPr>
                          <m:ctrlPr>
                            <a:rPr lang="en-US" sz="1900" b="1" i="1" dirty="0">
                              <a:latin typeface="Cambria Math" panose="02040503050406030204" pitchFamily="18" charset="0"/>
                            </a:rPr>
                          </m:ctrlPr>
                        </m:dPr>
                        <m:e>
                          <m:r>
                            <a:rPr lang="en-US" sz="1900" b="1" i="1" dirty="0">
                              <a:latin typeface="Cambria Math" panose="02040503050406030204" pitchFamily="18" charset="0"/>
                            </a:rPr>
                            <m:t>𝑮</m:t>
                          </m:r>
                        </m:e>
                      </m:d>
                      <m:r>
                        <a:rPr lang="en-US" sz="1900" b="1" i="1" dirty="0">
                          <a:latin typeface="Cambria Math" panose="02040503050406030204" pitchFamily="18" charset="0"/>
                        </a:rPr>
                        <m:t>−</m:t>
                      </m:r>
                      <m:r>
                        <a:rPr lang="en-US" sz="1900" b="1" i="1" dirty="0">
                          <a:latin typeface="Cambria Math" panose="02040503050406030204" pitchFamily="18" charset="0"/>
                        </a:rPr>
                        <m:t>𝜸</m:t>
                      </m:r>
                      <m:r>
                        <a:rPr lang="en-US" sz="1900" b="1" i="1" dirty="0">
                          <a:latin typeface="Cambria Math" panose="02040503050406030204" pitchFamily="18" charset="0"/>
                        </a:rPr>
                        <m:t>𝑰</m:t>
                      </m:r>
                      <m:r>
                        <a:rPr lang="en-US" sz="1900" b="1" i="1" dirty="0">
                          <a:latin typeface="Cambria Math" panose="02040503050406030204" pitchFamily="18" charset="0"/>
                        </a:rPr>
                        <m:t>=</m:t>
                      </m:r>
                      <m:r>
                        <a:rPr lang="en-US" sz="1900" b="1" i="1" dirty="0">
                          <a:latin typeface="Cambria Math" panose="02040503050406030204" pitchFamily="18" charset="0"/>
                        </a:rPr>
                        <m:t>𝟎</m:t>
                      </m:r>
                    </m:oMath>
                  </m:oMathPara>
                </a14:m>
                <a:endParaRPr lang="en-US" sz="1900" b="1" i="1" dirty="0">
                  <a:latin typeface="Cambria Math" panose="02040503050406030204" pitchFamily="18" charset="0"/>
                </a:endParaRPr>
              </a:p>
              <a:p>
                <a:pPr marL="0" indent="0">
                  <a:buNone/>
                </a:pPr>
                <a:endParaRPr lang="en-US" sz="1900" b="1"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1900" b="1" i="1" dirty="0">
                          <a:latin typeface="Cambria Math" panose="02040503050406030204" pitchFamily="18" charset="0"/>
                        </a:rPr>
                        <m:t>𝜸</m:t>
                      </m:r>
                      <m:r>
                        <a:rPr lang="en-US" sz="1900" b="1" i="1" dirty="0">
                          <a:latin typeface="Cambria Math" panose="02040503050406030204" pitchFamily="18" charset="0"/>
                        </a:rPr>
                        <m:t>𝑰</m:t>
                      </m:r>
                      <m:r>
                        <a:rPr lang="en-US" sz="1900" b="1" i="1" dirty="0">
                          <a:latin typeface="Cambria Math" panose="02040503050406030204" pitchFamily="18" charset="0"/>
                        </a:rPr>
                        <m:t>=</m:t>
                      </m:r>
                      <m:r>
                        <a:rPr lang="en-US" sz="1900" b="1" i="1" dirty="0">
                          <a:latin typeface="Cambria Math" panose="02040503050406030204" pitchFamily="18" charset="0"/>
                        </a:rPr>
                        <m:t>𝑩𝒇</m:t>
                      </m:r>
                      <m:d>
                        <m:dPr>
                          <m:ctrlPr>
                            <a:rPr lang="en-US" sz="1900" b="1" i="1" dirty="0">
                              <a:latin typeface="Cambria Math" panose="02040503050406030204" pitchFamily="18" charset="0"/>
                            </a:rPr>
                          </m:ctrlPr>
                        </m:dPr>
                        <m:e>
                          <m:r>
                            <a:rPr lang="en-US" sz="1900" b="1" i="1" dirty="0">
                              <a:latin typeface="Cambria Math" panose="02040503050406030204" pitchFamily="18" charset="0"/>
                            </a:rPr>
                            <m:t>𝑮</m:t>
                          </m:r>
                        </m:e>
                      </m:d>
                    </m:oMath>
                  </m:oMathPara>
                </a14:m>
                <a:endParaRPr lang="en-US" sz="1900" b="1" i="1" dirty="0">
                  <a:latin typeface="Cambria Math" panose="02040503050406030204" pitchFamily="18" charset="0"/>
                </a:endParaRPr>
              </a:p>
              <a:p>
                <a:pPr marL="0" indent="0">
                  <a:buNone/>
                </a:pPr>
                <a:endParaRPr lang="en-US" sz="1900" b="1"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1900" b="1" i="1" dirty="0">
                          <a:latin typeface="Cambria Math" panose="02040503050406030204" pitchFamily="18" charset="0"/>
                        </a:rPr>
                        <m:t>𝑰</m:t>
                      </m:r>
                      <m:r>
                        <a:rPr lang="en-US" sz="1900" b="1" i="1" dirty="0">
                          <a:latin typeface="Cambria Math" panose="02040503050406030204" pitchFamily="18" charset="0"/>
                        </a:rPr>
                        <m:t>=</m:t>
                      </m:r>
                      <m:f>
                        <m:fPr>
                          <m:ctrlPr>
                            <a:rPr lang="en-US" sz="1900" b="1" i="1" dirty="0">
                              <a:latin typeface="Cambria Math" panose="02040503050406030204" pitchFamily="18" charset="0"/>
                            </a:rPr>
                          </m:ctrlPr>
                        </m:fPr>
                        <m:num>
                          <m:r>
                            <a:rPr lang="en-US" sz="1900" b="1" i="1" dirty="0">
                              <a:latin typeface="Cambria Math" panose="02040503050406030204" pitchFamily="18" charset="0"/>
                            </a:rPr>
                            <m:t>𝑩</m:t>
                          </m:r>
                        </m:num>
                        <m:den>
                          <m:r>
                            <a:rPr lang="en-US" sz="1900" b="1" i="1" dirty="0">
                              <a:latin typeface="Cambria Math" panose="02040503050406030204" pitchFamily="18" charset="0"/>
                            </a:rPr>
                            <m:t>𝜸</m:t>
                          </m:r>
                        </m:den>
                      </m:f>
                      <m:r>
                        <a:rPr lang="en-US" sz="1900" b="1" i="1" dirty="0">
                          <a:latin typeface="Cambria Math" panose="02040503050406030204" pitchFamily="18" charset="0"/>
                        </a:rPr>
                        <m:t>𝒇</m:t>
                      </m:r>
                      <m:d>
                        <m:dPr>
                          <m:ctrlPr>
                            <a:rPr lang="en-US" sz="1900" b="1" i="1" dirty="0">
                              <a:latin typeface="Cambria Math" panose="02040503050406030204" pitchFamily="18" charset="0"/>
                            </a:rPr>
                          </m:ctrlPr>
                        </m:dPr>
                        <m:e>
                          <m:r>
                            <a:rPr lang="en-US" sz="1900" b="1" i="1" dirty="0">
                              <a:latin typeface="Cambria Math" panose="02040503050406030204" pitchFamily="18" charset="0"/>
                            </a:rPr>
                            <m:t>𝑮</m:t>
                          </m:r>
                        </m:e>
                      </m:d>
                    </m:oMath>
                  </m:oMathPara>
                </a14:m>
                <a:endParaRPr lang="en-US" sz="1900" b="1" dirty="0"/>
              </a:p>
              <a:p>
                <a:pPr marL="0" indent="0" algn="ctr">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6094615" cy="4351338"/>
              </a:xfrm>
              <a:blipFill>
                <a:blip r:embed="rId2"/>
                <a:stretch>
                  <a:fillRect l="-1101" t="-1961" r="-1101"/>
                </a:stretch>
              </a:blipFill>
            </p:spPr>
            <p:txBody>
              <a:bodyPr/>
              <a:lstStyle/>
              <a:p>
                <a:r>
                  <a:rPr lang="en-US">
                    <a:noFill/>
                  </a:rPr>
                  <a:t> </a:t>
                </a:r>
              </a:p>
            </p:txBody>
          </p:sp>
        </mc:Fallback>
      </mc:AlternateContent>
      <p:grpSp>
        <p:nvGrpSpPr>
          <p:cNvPr id="10" name="Group 9"/>
          <p:cNvGrpSpPr/>
          <p:nvPr/>
        </p:nvGrpSpPr>
        <p:grpSpPr>
          <a:xfrm>
            <a:off x="7273637" y="2461394"/>
            <a:ext cx="3990731" cy="2867671"/>
            <a:chOff x="3582715" y="3811156"/>
            <a:chExt cx="3990731" cy="2867671"/>
          </a:xfrm>
        </p:grpSpPr>
        <p:grpSp>
          <p:nvGrpSpPr>
            <p:cNvPr id="11" name="Group 10"/>
            <p:cNvGrpSpPr/>
            <p:nvPr/>
          </p:nvGrpSpPr>
          <p:grpSpPr>
            <a:xfrm>
              <a:off x="4189614" y="3906982"/>
              <a:ext cx="3300153" cy="2269981"/>
              <a:chOff x="4189614" y="3906982"/>
              <a:chExt cx="3300153" cy="2269981"/>
            </a:xfrm>
          </p:grpSpPr>
          <p:cxnSp>
            <p:nvCxnSpPr>
              <p:cNvPr id="14" name="Straight Connector 13"/>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3" name="Rectangle 12"/>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grpSp>
        <p:nvGrpSpPr>
          <p:cNvPr id="23" name="Group 22"/>
          <p:cNvGrpSpPr/>
          <p:nvPr/>
        </p:nvGrpSpPr>
        <p:grpSpPr>
          <a:xfrm>
            <a:off x="3961659" y="4221904"/>
            <a:ext cx="2921443" cy="2089996"/>
            <a:chOff x="5476760" y="4554557"/>
            <a:chExt cx="2921443" cy="2089996"/>
          </a:xfrm>
        </p:grpSpPr>
        <p:pic>
          <p:nvPicPr>
            <p:cNvPr id="24" name="Picture 23"/>
            <p:cNvPicPr/>
            <p:nvPr/>
          </p:nvPicPr>
          <p:blipFill>
            <a:blip r:embed="rId3"/>
            <a:stretch>
              <a:fillRect/>
            </a:stretch>
          </p:blipFill>
          <p:spPr>
            <a:xfrm>
              <a:off x="5476760" y="4554557"/>
              <a:ext cx="2921443" cy="2089996"/>
            </a:xfrm>
            <a:prstGeom prst="rect">
              <a:avLst/>
            </a:prstGeom>
          </p:spPr>
        </p:pic>
        <mc:AlternateContent xmlns:mc="http://schemas.openxmlformats.org/markup-compatibility/2006" xmlns:a14="http://schemas.microsoft.com/office/drawing/2010/main">
          <mc:Choice Requires="a14">
            <p:sp>
              <p:nvSpPr>
                <p:cNvPr id="25" name="Rectangle 24"/>
                <p:cNvSpPr/>
                <p:nvPr/>
              </p:nvSpPr>
              <p:spPr>
                <a:xfrm>
                  <a:off x="7112047" y="5855446"/>
                  <a:ext cx="7144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𝒇</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𝑮</m:t>
                            </m:r>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7112047" y="5855446"/>
                  <a:ext cx="714490" cy="369332"/>
                </a:xfrm>
                <a:prstGeom prst="rect">
                  <a:avLst/>
                </a:prstGeom>
                <a:blipFill>
                  <a:blip r:embed="rId4"/>
                  <a:stretch>
                    <a:fillRect b="-11475"/>
                  </a:stretch>
                </a:blipFill>
              </p:spPr>
              <p:txBody>
                <a:bodyPr/>
                <a:lstStyle/>
                <a:p>
                  <a:r>
                    <a:rPr lang="en-US">
                      <a:noFill/>
                    </a:rPr>
                    <a:t> </a:t>
                  </a:r>
                </a:p>
              </p:txBody>
            </p:sp>
          </mc:Fallback>
        </mc:AlternateContent>
      </p:grpSp>
      <p:grpSp>
        <p:nvGrpSpPr>
          <p:cNvPr id="26" name="Group 25"/>
          <p:cNvGrpSpPr/>
          <p:nvPr/>
        </p:nvGrpSpPr>
        <p:grpSpPr>
          <a:xfrm>
            <a:off x="7905403" y="2134252"/>
            <a:ext cx="2992581" cy="2662193"/>
            <a:chOff x="7905403" y="2134252"/>
            <a:chExt cx="2992581" cy="2662193"/>
          </a:xfrm>
        </p:grpSpPr>
        <p:sp>
          <p:nvSpPr>
            <p:cNvPr id="28" name="Freeform 27"/>
            <p:cNvSpPr/>
            <p:nvPr/>
          </p:nvSpPr>
          <p:spPr>
            <a:xfrm>
              <a:off x="7905403" y="2692113"/>
              <a:ext cx="2992581" cy="2104332"/>
            </a:xfrm>
            <a:custGeom>
              <a:avLst/>
              <a:gdLst>
                <a:gd name="connsiteX0" fmla="*/ 0 w 2884516"/>
                <a:gd name="connsiteY0" fmla="*/ 2019993 h 2019993"/>
                <a:gd name="connsiteX1" fmla="*/ 1005840 w 2884516"/>
                <a:gd name="connsiteY1" fmla="*/ 1504604 h 2019993"/>
                <a:gd name="connsiteX2" fmla="*/ 1479665 w 2884516"/>
                <a:gd name="connsiteY2" fmla="*/ 374073 h 2019993"/>
                <a:gd name="connsiteX3" fmla="*/ 2884516 w 2884516"/>
                <a:gd name="connsiteY3" fmla="*/ 0 h 2019993"/>
              </a:gdLst>
              <a:ahLst/>
              <a:cxnLst>
                <a:cxn ang="0">
                  <a:pos x="connsiteX0" y="connsiteY0"/>
                </a:cxn>
                <a:cxn ang="0">
                  <a:pos x="connsiteX1" y="connsiteY1"/>
                </a:cxn>
                <a:cxn ang="0">
                  <a:pos x="connsiteX2" y="connsiteY2"/>
                </a:cxn>
                <a:cxn ang="0">
                  <a:pos x="connsiteX3" y="connsiteY3"/>
                </a:cxn>
              </a:cxnLst>
              <a:rect l="l" t="t" r="r" b="b"/>
              <a:pathLst>
                <a:path w="2884516" h="2019993">
                  <a:moveTo>
                    <a:pt x="0" y="2019993"/>
                  </a:moveTo>
                  <a:cubicBezTo>
                    <a:pt x="379614" y="1899458"/>
                    <a:pt x="759229" y="1778924"/>
                    <a:pt x="1005840" y="1504604"/>
                  </a:cubicBezTo>
                  <a:cubicBezTo>
                    <a:pt x="1252451" y="1230284"/>
                    <a:pt x="1166552" y="624840"/>
                    <a:pt x="1479665" y="374073"/>
                  </a:cubicBezTo>
                  <a:cubicBezTo>
                    <a:pt x="1792778" y="123306"/>
                    <a:pt x="2338647" y="61653"/>
                    <a:pt x="2884516" y="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p:cNvSpPr/>
                <p:nvPr/>
              </p:nvSpPr>
              <p:spPr>
                <a:xfrm>
                  <a:off x="9401693" y="2134252"/>
                  <a:ext cx="1322029" cy="6542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00B0F0"/>
                            </a:solidFill>
                            <a:latin typeface="Cambria Math" panose="02040503050406030204" pitchFamily="18" charset="0"/>
                          </a:rPr>
                          <m:t>𝑰</m:t>
                        </m:r>
                        <m:r>
                          <a:rPr lang="en-US" b="1" i="1" dirty="0" smtClean="0">
                            <a:solidFill>
                              <a:srgbClr val="00B0F0"/>
                            </a:solidFill>
                            <a:latin typeface="Cambria Math" panose="02040503050406030204" pitchFamily="18" charset="0"/>
                          </a:rPr>
                          <m:t>=</m:t>
                        </m:r>
                        <m:f>
                          <m:fPr>
                            <m:ctrlPr>
                              <a:rPr lang="en-US" b="1" i="1" dirty="0">
                                <a:solidFill>
                                  <a:srgbClr val="00B0F0"/>
                                </a:solidFill>
                                <a:latin typeface="Cambria Math" panose="02040503050406030204" pitchFamily="18" charset="0"/>
                              </a:rPr>
                            </m:ctrlPr>
                          </m:fPr>
                          <m:num>
                            <m:r>
                              <a:rPr lang="en-US" b="1" i="1" dirty="0">
                                <a:solidFill>
                                  <a:srgbClr val="00B0F0"/>
                                </a:solidFill>
                                <a:latin typeface="Cambria Math" panose="02040503050406030204" pitchFamily="18" charset="0"/>
                              </a:rPr>
                              <m:t>𝑩</m:t>
                            </m:r>
                          </m:num>
                          <m:den>
                            <m:r>
                              <a:rPr lang="en-US" b="1" i="1" dirty="0">
                                <a:solidFill>
                                  <a:srgbClr val="00B0F0"/>
                                </a:solidFill>
                                <a:latin typeface="Cambria Math" panose="02040503050406030204" pitchFamily="18" charset="0"/>
                              </a:rPr>
                              <m:t>𝜸</m:t>
                            </m:r>
                          </m:den>
                        </m:f>
                        <m:r>
                          <a:rPr lang="en-US" b="1" i="1" dirty="0">
                            <a:solidFill>
                              <a:srgbClr val="00B0F0"/>
                            </a:solidFill>
                            <a:latin typeface="Cambria Math" panose="02040503050406030204" pitchFamily="18" charset="0"/>
                          </a:rPr>
                          <m:t>𝒇</m:t>
                        </m:r>
                        <m:d>
                          <m:dPr>
                            <m:ctrlPr>
                              <a:rPr lang="en-US" b="1" i="1" dirty="0">
                                <a:solidFill>
                                  <a:srgbClr val="00B0F0"/>
                                </a:solidFill>
                                <a:latin typeface="Cambria Math" panose="02040503050406030204" pitchFamily="18" charset="0"/>
                              </a:rPr>
                            </m:ctrlPr>
                          </m:dPr>
                          <m:e>
                            <m:r>
                              <a:rPr lang="en-US" b="1" i="1" dirty="0">
                                <a:solidFill>
                                  <a:srgbClr val="00B0F0"/>
                                </a:solidFill>
                                <a:latin typeface="Cambria Math" panose="02040503050406030204" pitchFamily="18" charset="0"/>
                              </a:rPr>
                              <m:t>𝑮</m:t>
                            </m:r>
                          </m:e>
                        </m:d>
                      </m:oMath>
                    </m:oMathPara>
                  </a14:m>
                  <a:endParaRPr lang="en-US" dirty="0">
                    <a:solidFill>
                      <a:srgbClr val="00B0F0"/>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9401693" y="2134252"/>
                  <a:ext cx="1322029" cy="654282"/>
                </a:xfrm>
                <a:prstGeom prst="rect">
                  <a:avLst/>
                </a:prstGeom>
                <a:blipFill>
                  <a:blip r:embed="rId5"/>
                  <a:stretch>
                    <a:fillRect/>
                  </a:stretch>
                </a:blipFill>
              </p:spPr>
              <p:txBody>
                <a:bodyPr/>
                <a:lstStyle/>
                <a:p>
                  <a:r>
                    <a:rPr lang="en-US">
                      <a:noFill/>
                    </a:rPr>
                    <a:t> </a:t>
                  </a:r>
                </a:p>
              </p:txBody>
            </p:sp>
          </mc:Fallback>
        </mc:AlternateContent>
      </p:grpSp>
      <p:sp>
        <p:nvSpPr>
          <p:cNvPr id="17" name="Oval 16"/>
          <p:cNvSpPr/>
          <p:nvPr/>
        </p:nvSpPr>
        <p:spPr>
          <a:xfrm>
            <a:off x="10229881" y="2692113"/>
            <a:ext cx="152400" cy="15029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256004" y="4555616"/>
            <a:ext cx="152400" cy="15029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990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The phase portrait can help us arrive at conclusions even if we don’t know the mathematical functions or parameters in the model and hence the precise shapes of the lines.</a:t>
            </a:r>
            <a:endParaRPr lang="en-US" sz="1050" dirty="0"/>
          </a:p>
        </p:txBody>
      </p:sp>
      <p:grpSp>
        <p:nvGrpSpPr>
          <p:cNvPr id="4" name="Group 3"/>
          <p:cNvGrpSpPr/>
          <p:nvPr/>
        </p:nvGrpSpPr>
        <p:grpSpPr>
          <a:xfrm>
            <a:off x="3707405" y="1690688"/>
            <a:ext cx="3990731" cy="3153004"/>
            <a:chOff x="3607652" y="2548132"/>
            <a:chExt cx="3990731" cy="3153004"/>
          </a:xfrm>
        </p:grpSpPr>
        <p:grpSp>
          <p:nvGrpSpPr>
            <p:cNvPr id="14" name="Group 13"/>
            <p:cNvGrpSpPr/>
            <p:nvPr/>
          </p:nvGrpSpPr>
          <p:grpSpPr>
            <a:xfrm>
              <a:off x="3607652" y="2833465"/>
              <a:ext cx="3990731" cy="2867671"/>
              <a:chOff x="3582715" y="3811156"/>
              <a:chExt cx="3990731" cy="2867671"/>
            </a:xfrm>
          </p:grpSpPr>
          <p:grpSp>
            <p:nvGrpSpPr>
              <p:cNvPr id="9" name="Group 8"/>
              <p:cNvGrpSpPr/>
              <p:nvPr/>
            </p:nvGrpSpPr>
            <p:grpSpPr>
              <a:xfrm>
                <a:off x="4189614" y="3906982"/>
                <a:ext cx="3300153" cy="2269981"/>
                <a:chOff x="4189614" y="3906982"/>
                <a:chExt cx="3300153" cy="2269981"/>
              </a:xfrm>
            </p:grpSpPr>
            <p:cxnSp>
              <p:nvCxnSpPr>
                <p:cNvPr id="5" name="Straight Connector 4"/>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2" name="Rectangle 11"/>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grpSp>
          <p:nvGrpSpPr>
            <p:cNvPr id="11" name="Group 10"/>
            <p:cNvGrpSpPr/>
            <p:nvPr/>
          </p:nvGrpSpPr>
          <p:grpSpPr>
            <a:xfrm>
              <a:off x="4247804" y="3073584"/>
              <a:ext cx="3116492" cy="2104332"/>
              <a:chOff x="7905403" y="2692113"/>
              <a:chExt cx="3116492" cy="2104332"/>
            </a:xfrm>
          </p:grpSpPr>
          <p:sp>
            <p:nvSpPr>
              <p:cNvPr id="13" name="Rectangle 12"/>
              <p:cNvSpPr/>
              <p:nvPr/>
            </p:nvSpPr>
            <p:spPr>
              <a:xfrm>
                <a:off x="9753599" y="2970507"/>
                <a:ext cx="1268296" cy="646331"/>
              </a:xfrm>
              <a:prstGeom prst="rect">
                <a:avLst/>
              </a:prstGeom>
            </p:spPr>
            <p:txBody>
              <a:bodyPr wrap="none">
                <a:spAutoFit/>
              </a:bodyPr>
              <a:lstStyle/>
              <a:p>
                <a:r>
                  <a:rPr lang="en-US" b="1" dirty="0">
                    <a:solidFill>
                      <a:srgbClr val="00B0F0"/>
                    </a:solidFill>
                  </a:rPr>
                  <a:t>Insulin line</a:t>
                </a:r>
              </a:p>
              <a:p>
                <a:endParaRPr lang="en-US" dirty="0">
                  <a:solidFill>
                    <a:srgbClr val="00B0F0"/>
                  </a:solidFill>
                </a:endParaRPr>
              </a:p>
            </p:txBody>
          </p:sp>
          <p:sp>
            <p:nvSpPr>
              <p:cNvPr id="15" name="Freeform 14"/>
              <p:cNvSpPr/>
              <p:nvPr/>
            </p:nvSpPr>
            <p:spPr>
              <a:xfrm>
                <a:off x="7905403" y="2692113"/>
                <a:ext cx="2992581" cy="2104332"/>
              </a:xfrm>
              <a:custGeom>
                <a:avLst/>
                <a:gdLst>
                  <a:gd name="connsiteX0" fmla="*/ 0 w 2884516"/>
                  <a:gd name="connsiteY0" fmla="*/ 2019993 h 2019993"/>
                  <a:gd name="connsiteX1" fmla="*/ 1005840 w 2884516"/>
                  <a:gd name="connsiteY1" fmla="*/ 1504604 h 2019993"/>
                  <a:gd name="connsiteX2" fmla="*/ 1479665 w 2884516"/>
                  <a:gd name="connsiteY2" fmla="*/ 374073 h 2019993"/>
                  <a:gd name="connsiteX3" fmla="*/ 2884516 w 2884516"/>
                  <a:gd name="connsiteY3" fmla="*/ 0 h 2019993"/>
                </a:gdLst>
                <a:ahLst/>
                <a:cxnLst>
                  <a:cxn ang="0">
                    <a:pos x="connsiteX0" y="connsiteY0"/>
                  </a:cxn>
                  <a:cxn ang="0">
                    <a:pos x="connsiteX1" y="connsiteY1"/>
                  </a:cxn>
                  <a:cxn ang="0">
                    <a:pos x="connsiteX2" y="connsiteY2"/>
                  </a:cxn>
                  <a:cxn ang="0">
                    <a:pos x="connsiteX3" y="connsiteY3"/>
                  </a:cxn>
                </a:cxnLst>
                <a:rect l="l" t="t" r="r" b="b"/>
                <a:pathLst>
                  <a:path w="2884516" h="2019993">
                    <a:moveTo>
                      <a:pt x="0" y="2019993"/>
                    </a:moveTo>
                    <a:cubicBezTo>
                      <a:pt x="379614" y="1899458"/>
                      <a:pt x="759229" y="1778924"/>
                      <a:pt x="1005840" y="1504604"/>
                    </a:cubicBezTo>
                    <a:cubicBezTo>
                      <a:pt x="1252451" y="1230284"/>
                      <a:pt x="1166552" y="624840"/>
                      <a:pt x="1479665" y="374073"/>
                    </a:cubicBezTo>
                    <a:cubicBezTo>
                      <a:pt x="1792778" y="123306"/>
                      <a:pt x="2338647" y="61653"/>
                      <a:pt x="2884516" y="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214551" y="2548132"/>
              <a:ext cx="3204833" cy="2431079"/>
              <a:chOff x="7892658" y="2107670"/>
              <a:chExt cx="3204833" cy="2431079"/>
            </a:xfrm>
          </p:grpSpPr>
          <p:sp>
            <p:nvSpPr>
              <p:cNvPr id="17" name="Freeform 16"/>
              <p:cNvSpPr/>
              <p:nvPr/>
            </p:nvSpPr>
            <p:spPr>
              <a:xfrm>
                <a:off x="8229600" y="2576945"/>
                <a:ext cx="2867891" cy="1961804"/>
              </a:xfrm>
              <a:custGeom>
                <a:avLst/>
                <a:gdLst>
                  <a:gd name="connsiteX0" fmla="*/ 0 w 2867891"/>
                  <a:gd name="connsiteY0" fmla="*/ 0 h 1961804"/>
                  <a:gd name="connsiteX1" fmla="*/ 631767 w 2867891"/>
                  <a:gd name="connsiteY1" fmla="*/ 1471353 h 1961804"/>
                  <a:gd name="connsiteX2" fmla="*/ 2867891 w 2867891"/>
                  <a:gd name="connsiteY2" fmla="*/ 1961804 h 1961804"/>
                </a:gdLst>
                <a:ahLst/>
                <a:cxnLst>
                  <a:cxn ang="0">
                    <a:pos x="connsiteX0" y="connsiteY0"/>
                  </a:cxn>
                  <a:cxn ang="0">
                    <a:pos x="connsiteX1" y="connsiteY1"/>
                  </a:cxn>
                  <a:cxn ang="0">
                    <a:pos x="connsiteX2" y="connsiteY2"/>
                  </a:cxn>
                </a:cxnLst>
                <a:rect l="l" t="t" r="r" b="b"/>
                <a:pathLst>
                  <a:path w="2867891" h="1961804">
                    <a:moveTo>
                      <a:pt x="0" y="0"/>
                    </a:moveTo>
                    <a:cubicBezTo>
                      <a:pt x="76892" y="572193"/>
                      <a:pt x="153785" y="1144386"/>
                      <a:pt x="631767" y="1471353"/>
                    </a:cubicBezTo>
                    <a:cubicBezTo>
                      <a:pt x="1109749" y="1798320"/>
                      <a:pt x="1988820" y="1880062"/>
                      <a:pt x="2867891" y="1961804"/>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892658" y="2107670"/>
                <a:ext cx="1996915" cy="369332"/>
              </a:xfrm>
              <a:prstGeom prst="rect">
                <a:avLst/>
              </a:prstGeom>
            </p:spPr>
            <p:txBody>
              <a:bodyPr wrap="square">
                <a:spAutoFit/>
              </a:bodyPr>
              <a:lstStyle/>
              <a:p>
                <a:pPr algn="just"/>
                <a:r>
                  <a:rPr lang="en-US" b="1" dirty="0">
                    <a:solidFill>
                      <a:schemeClr val="accent2">
                        <a:lumMod val="75000"/>
                      </a:schemeClr>
                    </a:solidFill>
                  </a:rPr>
                  <a:t>Glucose line</a:t>
                </a:r>
                <a:endParaRPr lang="en-US" dirty="0"/>
              </a:p>
            </p:txBody>
          </p:sp>
        </p:grpSp>
      </p:grpSp>
      <p:sp>
        <p:nvSpPr>
          <p:cNvPr id="21" name="Rectangle 20"/>
          <p:cNvSpPr/>
          <p:nvPr/>
        </p:nvSpPr>
        <p:spPr>
          <a:xfrm>
            <a:off x="838200" y="5170484"/>
            <a:ext cx="10515600" cy="646331"/>
          </a:xfrm>
          <a:prstGeom prst="rect">
            <a:avLst/>
          </a:prstGeom>
        </p:spPr>
        <p:txBody>
          <a:bodyPr wrap="square">
            <a:spAutoFit/>
          </a:bodyPr>
          <a:lstStyle/>
          <a:p>
            <a:pPr algn="just">
              <a:spcAft>
                <a:spcPts val="800"/>
              </a:spcAft>
            </a:pPr>
            <a:r>
              <a:rPr lang="en-US" dirty="0">
                <a:solidFill>
                  <a:srgbClr val="000000"/>
                </a:solidFill>
                <a:latin typeface="Calibri" panose="020F0502020204030204" pitchFamily="34" charset="0"/>
                <a:ea typeface="Times New Roman" panose="02020603050405020304" pitchFamily="18" charset="0"/>
              </a:rPr>
              <a:t>No matter what the exact shape of the curves, we know that one curve must increase – glucose induces insulin production—and the other curve must decrease – insulin removes glucose. </a:t>
            </a:r>
          </a:p>
        </p:txBody>
      </p:sp>
      <mc:AlternateContent xmlns:mc="http://schemas.openxmlformats.org/markup-compatibility/2006" xmlns:a14="http://schemas.microsoft.com/office/drawing/2010/main">
        <mc:Choice Requires="a14">
          <p:sp>
            <p:nvSpPr>
              <p:cNvPr id="3" name="Rectangle 2"/>
              <p:cNvSpPr/>
              <p:nvPr/>
            </p:nvSpPr>
            <p:spPr>
              <a:xfrm>
                <a:off x="6161081" y="2864681"/>
                <a:ext cx="1322029" cy="6542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solidFill>
                            <a:srgbClr val="00B0F0"/>
                          </a:solidFill>
                          <a:latin typeface="Cambria Math" panose="02040503050406030204" pitchFamily="18" charset="0"/>
                        </a:rPr>
                        <m:t>𝑰</m:t>
                      </m:r>
                      <m:r>
                        <a:rPr lang="en-US" b="1" i="1" dirty="0">
                          <a:solidFill>
                            <a:srgbClr val="00B0F0"/>
                          </a:solidFill>
                          <a:latin typeface="Cambria Math" panose="02040503050406030204" pitchFamily="18" charset="0"/>
                        </a:rPr>
                        <m:t>=</m:t>
                      </m:r>
                      <m:f>
                        <m:fPr>
                          <m:ctrlPr>
                            <a:rPr lang="en-US" b="1" i="1" dirty="0">
                              <a:solidFill>
                                <a:srgbClr val="00B0F0"/>
                              </a:solidFill>
                              <a:latin typeface="Cambria Math" panose="02040503050406030204" pitchFamily="18" charset="0"/>
                            </a:rPr>
                          </m:ctrlPr>
                        </m:fPr>
                        <m:num>
                          <m:r>
                            <a:rPr lang="en-US" b="1" i="1" dirty="0">
                              <a:solidFill>
                                <a:srgbClr val="00B0F0"/>
                              </a:solidFill>
                              <a:latin typeface="Cambria Math" panose="02040503050406030204" pitchFamily="18" charset="0"/>
                            </a:rPr>
                            <m:t>𝑩</m:t>
                          </m:r>
                        </m:num>
                        <m:den>
                          <m:r>
                            <a:rPr lang="en-US" b="1" i="1" dirty="0">
                              <a:solidFill>
                                <a:srgbClr val="00B0F0"/>
                              </a:solidFill>
                              <a:latin typeface="Cambria Math" panose="02040503050406030204" pitchFamily="18" charset="0"/>
                            </a:rPr>
                            <m:t>𝜸</m:t>
                          </m:r>
                        </m:den>
                      </m:f>
                      <m:r>
                        <a:rPr lang="en-US" b="1" i="1" dirty="0">
                          <a:solidFill>
                            <a:srgbClr val="00B0F0"/>
                          </a:solidFill>
                          <a:latin typeface="Cambria Math" panose="02040503050406030204" pitchFamily="18" charset="0"/>
                        </a:rPr>
                        <m:t>𝒇</m:t>
                      </m:r>
                      <m:d>
                        <m:dPr>
                          <m:ctrlPr>
                            <a:rPr lang="en-US" b="1" i="1" dirty="0">
                              <a:solidFill>
                                <a:srgbClr val="00B0F0"/>
                              </a:solidFill>
                              <a:latin typeface="Cambria Math" panose="02040503050406030204" pitchFamily="18" charset="0"/>
                            </a:rPr>
                          </m:ctrlPr>
                        </m:dPr>
                        <m:e>
                          <m:r>
                            <a:rPr lang="en-US" b="1" i="1" dirty="0">
                              <a:solidFill>
                                <a:srgbClr val="00B0F0"/>
                              </a:solidFill>
                              <a:latin typeface="Cambria Math" panose="02040503050406030204" pitchFamily="18" charset="0"/>
                            </a:rPr>
                            <m:t>𝑮</m:t>
                          </m:r>
                        </m:e>
                      </m:d>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6161081" y="2864681"/>
                <a:ext cx="1322029" cy="65428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4787673" y="2029774"/>
                <a:ext cx="910827" cy="570669"/>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b="1" i="1" dirty="0" smtClean="0">
                          <a:solidFill>
                            <a:schemeClr val="accent2">
                              <a:lumMod val="75000"/>
                            </a:schemeClr>
                          </a:solidFill>
                          <a:latin typeface="Cambria Math" panose="02040503050406030204" pitchFamily="18" charset="0"/>
                        </a:rPr>
                        <m:t>𝑰</m:t>
                      </m:r>
                      <m:r>
                        <a:rPr lang="en-US" b="1" i="1" dirty="0" smtClean="0">
                          <a:solidFill>
                            <a:schemeClr val="accent2">
                              <a:lumMod val="75000"/>
                            </a:schemeClr>
                          </a:solidFill>
                          <a:latin typeface="Cambria Math" panose="02040503050406030204" pitchFamily="18" charset="0"/>
                        </a:rPr>
                        <m:t>=</m:t>
                      </m:r>
                      <m:f>
                        <m:fPr>
                          <m:ctrlPr>
                            <a:rPr lang="en-US" b="1" i="1" dirty="0">
                              <a:solidFill>
                                <a:schemeClr val="accent2">
                                  <a:lumMod val="75000"/>
                                </a:schemeClr>
                              </a:solidFill>
                              <a:latin typeface="Cambria Math" panose="02040503050406030204" pitchFamily="18" charset="0"/>
                            </a:rPr>
                          </m:ctrlPr>
                        </m:fPr>
                        <m:num>
                          <m:r>
                            <a:rPr lang="en-US" b="1" i="1" dirty="0">
                              <a:solidFill>
                                <a:schemeClr val="accent2">
                                  <a:lumMod val="75000"/>
                                </a:schemeClr>
                              </a:solidFill>
                              <a:latin typeface="Cambria Math" panose="02040503050406030204" pitchFamily="18" charset="0"/>
                            </a:rPr>
                            <m:t>𝒎</m:t>
                          </m:r>
                        </m:num>
                        <m:den>
                          <m:r>
                            <a:rPr lang="en-US" b="1" i="1" dirty="0">
                              <a:solidFill>
                                <a:schemeClr val="accent2">
                                  <a:lumMod val="75000"/>
                                </a:schemeClr>
                              </a:solidFill>
                              <a:latin typeface="Cambria Math" panose="02040503050406030204" pitchFamily="18" charset="0"/>
                            </a:rPr>
                            <m:t>𝒔𝑮</m:t>
                          </m:r>
                        </m:den>
                      </m:f>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4787673" y="2029774"/>
                <a:ext cx="910827" cy="57066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39630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707405" y="1690688"/>
            <a:ext cx="3990731" cy="3153004"/>
            <a:chOff x="3607652" y="2548132"/>
            <a:chExt cx="3990731" cy="3153004"/>
          </a:xfrm>
        </p:grpSpPr>
        <p:grpSp>
          <p:nvGrpSpPr>
            <p:cNvPr id="42" name="Group 41"/>
            <p:cNvGrpSpPr/>
            <p:nvPr/>
          </p:nvGrpSpPr>
          <p:grpSpPr>
            <a:xfrm>
              <a:off x="3607652" y="2833465"/>
              <a:ext cx="3990731" cy="2867671"/>
              <a:chOff x="3582715" y="3811156"/>
              <a:chExt cx="3990731" cy="2867671"/>
            </a:xfrm>
          </p:grpSpPr>
          <p:grpSp>
            <p:nvGrpSpPr>
              <p:cNvPr id="49" name="Group 48"/>
              <p:cNvGrpSpPr/>
              <p:nvPr/>
            </p:nvGrpSpPr>
            <p:grpSpPr>
              <a:xfrm>
                <a:off x="4189614" y="3906982"/>
                <a:ext cx="3300153" cy="2269981"/>
                <a:chOff x="4189614" y="3906982"/>
                <a:chExt cx="3300153" cy="2269981"/>
              </a:xfrm>
            </p:grpSpPr>
            <p:cxnSp>
              <p:nvCxnSpPr>
                <p:cNvPr id="52" name="Straight Connector 51"/>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Rectangle 49"/>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51" name="Rectangle 50"/>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grpSp>
          <p:nvGrpSpPr>
            <p:cNvPr id="43" name="Group 42"/>
            <p:cNvGrpSpPr/>
            <p:nvPr/>
          </p:nvGrpSpPr>
          <p:grpSpPr>
            <a:xfrm>
              <a:off x="4247804" y="3073584"/>
              <a:ext cx="3116492" cy="2104332"/>
              <a:chOff x="7905403" y="2692113"/>
              <a:chExt cx="3116492" cy="2104332"/>
            </a:xfrm>
          </p:grpSpPr>
          <p:sp>
            <p:nvSpPr>
              <p:cNvPr id="47" name="Rectangle 46"/>
              <p:cNvSpPr/>
              <p:nvPr/>
            </p:nvSpPr>
            <p:spPr>
              <a:xfrm>
                <a:off x="9753599" y="2970507"/>
                <a:ext cx="1268296" cy="646331"/>
              </a:xfrm>
              <a:prstGeom prst="rect">
                <a:avLst/>
              </a:prstGeom>
            </p:spPr>
            <p:txBody>
              <a:bodyPr wrap="none">
                <a:spAutoFit/>
              </a:bodyPr>
              <a:lstStyle/>
              <a:p>
                <a:r>
                  <a:rPr lang="en-US" b="1" dirty="0">
                    <a:solidFill>
                      <a:srgbClr val="00B0F0"/>
                    </a:solidFill>
                  </a:rPr>
                  <a:t>Insulin line</a:t>
                </a:r>
              </a:p>
              <a:p>
                <a:endParaRPr lang="en-US" dirty="0">
                  <a:solidFill>
                    <a:srgbClr val="00B0F0"/>
                  </a:solidFill>
                </a:endParaRPr>
              </a:p>
            </p:txBody>
          </p:sp>
          <p:sp>
            <p:nvSpPr>
              <p:cNvPr id="48" name="Freeform 47"/>
              <p:cNvSpPr/>
              <p:nvPr/>
            </p:nvSpPr>
            <p:spPr>
              <a:xfrm>
                <a:off x="7905403" y="2692113"/>
                <a:ext cx="2992581" cy="2104332"/>
              </a:xfrm>
              <a:custGeom>
                <a:avLst/>
                <a:gdLst>
                  <a:gd name="connsiteX0" fmla="*/ 0 w 2884516"/>
                  <a:gd name="connsiteY0" fmla="*/ 2019993 h 2019993"/>
                  <a:gd name="connsiteX1" fmla="*/ 1005840 w 2884516"/>
                  <a:gd name="connsiteY1" fmla="*/ 1504604 h 2019993"/>
                  <a:gd name="connsiteX2" fmla="*/ 1479665 w 2884516"/>
                  <a:gd name="connsiteY2" fmla="*/ 374073 h 2019993"/>
                  <a:gd name="connsiteX3" fmla="*/ 2884516 w 2884516"/>
                  <a:gd name="connsiteY3" fmla="*/ 0 h 2019993"/>
                </a:gdLst>
                <a:ahLst/>
                <a:cxnLst>
                  <a:cxn ang="0">
                    <a:pos x="connsiteX0" y="connsiteY0"/>
                  </a:cxn>
                  <a:cxn ang="0">
                    <a:pos x="connsiteX1" y="connsiteY1"/>
                  </a:cxn>
                  <a:cxn ang="0">
                    <a:pos x="connsiteX2" y="connsiteY2"/>
                  </a:cxn>
                  <a:cxn ang="0">
                    <a:pos x="connsiteX3" y="connsiteY3"/>
                  </a:cxn>
                </a:cxnLst>
                <a:rect l="l" t="t" r="r" b="b"/>
                <a:pathLst>
                  <a:path w="2884516" h="2019993">
                    <a:moveTo>
                      <a:pt x="0" y="2019993"/>
                    </a:moveTo>
                    <a:cubicBezTo>
                      <a:pt x="379614" y="1899458"/>
                      <a:pt x="759229" y="1778924"/>
                      <a:pt x="1005840" y="1504604"/>
                    </a:cubicBezTo>
                    <a:cubicBezTo>
                      <a:pt x="1252451" y="1230284"/>
                      <a:pt x="1166552" y="624840"/>
                      <a:pt x="1479665" y="374073"/>
                    </a:cubicBezTo>
                    <a:cubicBezTo>
                      <a:pt x="1792778" y="123306"/>
                      <a:pt x="2338647" y="61653"/>
                      <a:pt x="2884516" y="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4214551" y="2548132"/>
              <a:ext cx="3204833" cy="2431079"/>
              <a:chOff x="7892658" y="2107670"/>
              <a:chExt cx="3204833" cy="2431079"/>
            </a:xfrm>
          </p:grpSpPr>
          <p:sp>
            <p:nvSpPr>
              <p:cNvPr id="45" name="Freeform 44"/>
              <p:cNvSpPr/>
              <p:nvPr/>
            </p:nvSpPr>
            <p:spPr>
              <a:xfrm>
                <a:off x="8229600" y="2576945"/>
                <a:ext cx="2867891" cy="1961804"/>
              </a:xfrm>
              <a:custGeom>
                <a:avLst/>
                <a:gdLst>
                  <a:gd name="connsiteX0" fmla="*/ 0 w 2867891"/>
                  <a:gd name="connsiteY0" fmla="*/ 0 h 1961804"/>
                  <a:gd name="connsiteX1" fmla="*/ 631767 w 2867891"/>
                  <a:gd name="connsiteY1" fmla="*/ 1471353 h 1961804"/>
                  <a:gd name="connsiteX2" fmla="*/ 2867891 w 2867891"/>
                  <a:gd name="connsiteY2" fmla="*/ 1961804 h 1961804"/>
                </a:gdLst>
                <a:ahLst/>
                <a:cxnLst>
                  <a:cxn ang="0">
                    <a:pos x="connsiteX0" y="connsiteY0"/>
                  </a:cxn>
                  <a:cxn ang="0">
                    <a:pos x="connsiteX1" y="connsiteY1"/>
                  </a:cxn>
                  <a:cxn ang="0">
                    <a:pos x="connsiteX2" y="connsiteY2"/>
                  </a:cxn>
                </a:cxnLst>
                <a:rect l="l" t="t" r="r" b="b"/>
                <a:pathLst>
                  <a:path w="2867891" h="1961804">
                    <a:moveTo>
                      <a:pt x="0" y="0"/>
                    </a:moveTo>
                    <a:cubicBezTo>
                      <a:pt x="76892" y="572193"/>
                      <a:pt x="153785" y="1144386"/>
                      <a:pt x="631767" y="1471353"/>
                    </a:cubicBezTo>
                    <a:cubicBezTo>
                      <a:pt x="1109749" y="1798320"/>
                      <a:pt x="1988820" y="1880062"/>
                      <a:pt x="2867891" y="1961804"/>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892658" y="2107670"/>
                <a:ext cx="1996915" cy="369332"/>
              </a:xfrm>
              <a:prstGeom prst="rect">
                <a:avLst/>
              </a:prstGeom>
            </p:spPr>
            <p:txBody>
              <a:bodyPr wrap="square">
                <a:spAutoFit/>
              </a:bodyPr>
              <a:lstStyle/>
              <a:p>
                <a:pPr algn="just"/>
                <a:r>
                  <a:rPr lang="en-US" b="1" dirty="0">
                    <a:solidFill>
                      <a:schemeClr val="accent2">
                        <a:lumMod val="75000"/>
                      </a:schemeClr>
                    </a:solidFill>
                  </a:rPr>
                  <a:t>Glucose line</a:t>
                </a:r>
                <a:endParaRPr lang="en-US" dirty="0"/>
              </a:p>
            </p:txBody>
          </p:sp>
        </p:grpSp>
      </p:grpSp>
      <p:sp>
        <p:nvSpPr>
          <p:cNvPr id="2" name="Title 1"/>
          <p:cNvSpPr>
            <a:spLocks noGrp="1"/>
          </p:cNvSpPr>
          <p:nvPr>
            <p:ph type="title"/>
          </p:nvPr>
        </p:nvSpPr>
        <p:spPr/>
        <p:txBody>
          <a:bodyPr>
            <a:noAutofit/>
          </a:bodyPr>
          <a:lstStyle/>
          <a:p>
            <a:r>
              <a:rPr lang="en-US" sz="2400" dirty="0"/>
              <a:t>The phase portrait can help us arrive at conclusions even if we don’t know the mathematical functions or parameters in the model and hence the precise shapes of the lines.</a:t>
            </a:r>
            <a:endParaRPr lang="en-US" sz="1050" dirty="0"/>
          </a:p>
        </p:txBody>
      </p:sp>
      <p:sp>
        <p:nvSpPr>
          <p:cNvPr id="20" name="Oval 19"/>
          <p:cNvSpPr/>
          <p:nvPr/>
        </p:nvSpPr>
        <p:spPr>
          <a:xfrm>
            <a:off x="5378335" y="3638694"/>
            <a:ext cx="149629" cy="15613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flipV="1">
            <a:off x="5619404" y="3701107"/>
            <a:ext cx="2518756" cy="15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8326176" y="3359605"/>
                <a:ext cx="3027624" cy="786882"/>
              </a:xfrm>
              <a:prstGeom prst="rect">
                <a:avLst/>
              </a:prstGeom>
            </p:spPr>
            <p:txBody>
              <a:bodyPr wrap="none">
                <a:spAutoFit/>
              </a:bodyPr>
              <a:lstStyle/>
              <a:p>
                <a:r>
                  <a:rPr lang="en-US" dirty="0">
                    <a:solidFill>
                      <a:srgbClr val="000000"/>
                    </a:solidFill>
                    <a:latin typeface="Calibri" panose="020F0502020204030204" pitchFamily="34" charset="0"/>
                    <a:ea typeface="Times New Roman" panose="02020603050405020304" pitchFamily="18" charset="0"/>
                  </a:rPr>
                  <a:t>The steady state of the system</a:t>
                </a:r>
              </a:p>
              <a:p>
                <a:r>
                  <a:rPr lang="en-US" dirty="0">
                    <a:solidFill>
                      <a:srgbClr val="000000"/>
                    </a:solidFill>
                    <a:latin typeface="Calibri" panose="020F0502020204030204" pitchFamily="34" charset="0"/>
                  </a:rPr>
                  <a:t>Where </a:t>
                </a:r>
                <a14:m>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smtClean="0">
                        <a:latin typeface="Cambria Math" panose="02040503050406030204" pitchFamily="18" charset="0"/>
                      </a:rPr>
                      <m:t>,</m:t>
                    </m:r>
                    <m:f>
                      <m:fPr>
                        <m:ctrlPr>
                          <a:rPr lang="en-US" b="1" i="1" dirty="0">
                            <a:latin typeface="Cambria Math" panose="02040503050406030204" pitchFamily="18" charset="0"/>
                          </a:rPr>
                        </m:ctrlPr>
                      </m:fPr>
                      <m:num>
                        <m:r>
                          <a:rPr lang="en-US" b="1" i="1" dirty="0">
                            <a:latin typeface="Cambria Math" panose="02040503050406030204" pitchFamily="18" charset="0"/>
                          </a:rPr>
                          <m:t>𝒅</m:t>
                        </m:r>
                        <m:r>
                          <a:rPr lang="en-US" b="1" i="1" dirty="0" smtClean="0">
                            <a:latin typeface="Cambria Math" panose="02040503050406030204" pitchFamily="18" charset="0"/>
                          </a:rPr>
                          <m:t>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oMath>
                </a14:m>
                <a:r>
                  <a:rPr lang="en-US" dirty="0"/>
                  <a:t> 0 </a:t>
                </a:r>
              </a:p>
            </p:txBody>
          </p:sp>
        </mc:Choice>
        <mc:Fallback xmlns="">
          <p:sp>
            <p:nvSpPr>
              <p:cNvPr id="25" name="Rectangle 24"/>
              <p:cNvSpPr>
                <a:spLocks noRot="1" noChangeAspect="1" noMove="1" noResize="1" noEditPoints="1" noAdjustHandles="1" noChangeArrowheads="1" noChangeShapeType="1" noTextEdit="1"/>
              </p:cNvSpPr>
              <p:nvPr/>
            </p:nvSpPr>
            <p:spPr>
              <a:xfrm>
                <a:off x="8326176" y="3359605"/>
                <a:ext cx="3027624" cy="786882"/>
              </a:xfrm>
              <a:prstGeom prst="rect">
                <a:avLst/>
              </a:prstGeom>
              <a:blipFill>
                <a:blip r:embed="rId4"/>
                <a:stretch>
                  <a:fillRect l="-1811" t="-3876" r="-1006" b="-3101"/>
                </a:stretch>
              </a:blipFill>
            </p:spPr>
            <p:txBody>
              <a:bodyPr/>
              <a:lstStyle/>
              <a:p>
                <a:r>
                  <a:rPr lang="en-US">
                    <a:noFill/>
                  </a:rPr>
                  <a:t> </a:t>
                </a:r>
              </a:p>
            </p:txBody>
          </p:sp>
        </mc:Fallback>
      </mc:AlternateContent>
      <p:sp>
        <p:nvSpPr>
          <p:cNvPr id="26" name="Rectangle 25"/>
          <p:cNvSpPr/>
          <p:nvPr/>
        </p:nvSpPr>
        <p:spPr>
          <a:xfrm>
            <a:off x="838200" y="5170484"/>
            <a:ext cx="10515600" cy="1025922"/>
          </a:xfrm>
          <a:prstGeom prst="rect">
            <a:avLst/>
          </a:prstGeom>
        </p:spPr>
        <p:txBody>
          <a:bodyPr wrap="square">
            <a:spAutoFit/>
          </a:bodyPr>
          <a:lstStyle/>
          <a:p>
            <a:pPr algn="just">
              <a:spcAft>
                <a:spcPts val="800"/>
              </a:spcAft>
            </a:pPr>
            <a:r>
              <a:rPr lang="en-US" dirty="0">
                <a:solidFill>
                  <a:srgbClr val="000000"/>
                </a:solidFill>
                <a:latin typeface="Calibri" panose="020F0502020204030204" pitchFamily="34" charset="0"/>
                <a:ea typeface="Times New Roman" panose="02020603050405020304" pitchFamily="18" charset="0"/>
              </a:rPr>
              <a:t>No matter what the exact shape of the curves, we know that one curve must increase – glucose induces insulin production—and the other curve must decrease – insulin removes glucose. </a:t>
            </a:r>
          </a:p>
          <a:p>
            <a:pPr algn="ctr">
              <a:spcAft>
                <a:spcPts val="800"/>
              </a:spcAft>
            </a:pPr>
            <a:r>
              <a:rPr lang="en-US" b="1" i="1" dirty="0">
                <a:solidFill>
                  <a:srgbClr val="000000"/>
                </a:solidFill>
                <a:latin typeface="Calibri" panose="020F0502020204030204" pitchFamily="34" charset="0"/>
                <a:ea typeface="Times New Roman" panose="02020603050405020304" pitchFamily="18" charset="0"/>
              </a:rPr>
              <a:t>This guarantees a steady state where the two curves intersect!</a:t>
            </a:r>
          </a:p>
        </p:txBody>
      </p:sp>
    </p:spTree>
    <p:extLst>
      <p:ext uri="{BB962C8B-B14F-4D97-AF65-F5344CB8AC3E}">
        <p14:creationId xmlns:p14="http://schemas.microsoft.com/office/powerpoint/2010/main" val="492912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707405" y="1690688"/>
            <a:ext cx="3990731" cy="3153004"/>
            <a:chOff x="3607652" y="2548132"/>
            <a:chExt cx="3990731" cy="3153004"/>
          </a:xfrm>
        </p:grpSpPr>
        <p:grpSp>
          <p:nvGrpSpPr>
            <p:cNvPr id="42" name="Group 41"/>
            <p:cNvGrpSpPr/>
            <p:nvPr/>
          </p:nvGrpSpPr>
          <p:grpSpPr>
            <a:xfrm>
              <a:off x="3607652" y="2833465"/>
              <a:ext cx="3990731" cy="2867671"/>
              <a:chOff x="3582715" y="3811156"/>
              <a:chExt cx="3990731" cy="2867671"/>
            </a:xfrm>
          </p:grpSpPr>
          <p:grpSp>
            <p:nvGrpSpPr>
              <p:cNvPr id="49" name="Group 48"/>
              <p:cNvGrpSpPr/>
              <p:nvPr/>
            </p:nvGrpSpPr>
            <p:grpSpPr>
              <a:xfrm>
                <a:off x="4189614" y="3906982"/>
                <a:ext cx="3300153" cy="2269981"/>
                <a:chOff x="4189614" y="3906982"/>
                <a:chExt cx="3300153" cy="2269981"/>
              </a:xfrm>
            </p:grpSpPr>
            <p:cxnSp>
              <p:nvCxnSpPr>
                <p:cNvPr id="52" name="Straight Connector 51"/>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Rectangle 49"/>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51" name="Rectangle 50"/>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grpSp>
          <p:nvGrpSpPr>
            <p:cNvPr id="43" name="Group 42"/>
            <p:cNvGrpSpPr/>
            <p:nvPr/>
          </p:nvGrpSpPr>
          <p:grpSpPr>
            <a:xfrm>
              <a:off x="4247804" y="3073584"/>
              <a:ext cx="3116492" cy="2104332"/>
              <a:chOff x="7905403" y="2692113"/>
              <a:chExt cx="3116492" cy="2104332"/>
            </a:xfrm>
          </p:grpSpPr>
          <p:sp>
            <p:nvSpPr>
              <p:cNvPr id="47" name="Rectangle 46"/>
              <p:cNvSpPr/>
              <p:nvPr/>
            </p:nvSpPr>
            <p:spPr>
              <a:xfrm>
                <a:off x="9753599" y="2970507"/>
                <a:ext cx="1268296" cy="646331"/>
              </a:xfrm>
              <a:prstGeom prst="rect">
                <a:avLst/>
              </a:prstGeom>
            </p:spPr>
            <p:txBody>
              <a:bodyPr wrap="none">
                <a:spAutoFit/>
              </a:bodyPr>
              <a:lstStyle/>
              <a:p>
                <a:r>
                  <a:rPr lang="en-US" b="1" dirty="0">
                    <a:solidFill>
                      <a:srgbClr val="00B0F0"/>
                    </a:solidFill>
                  </a:rPr>
                  <a:t>Insulin line</a:t>
                </a:r>
              </a:p>
              <a:p>
                <a:endParaRPr lang="en-US" dirty="0">
                  <a:solidFill>
                    <a:srgbClr val="00B0F0"/>
                  </a:solidFill>
                </a:endParaRPr>
              </a:p>
            </p:txBody>
          </p:sp>
          <p:sp>
            <p:nvSpPr>
              <p:cNvPr id="48" name="Freeform 47"/>
              <p:cNvSpPr/>
              <p:nvPr/>
            </p:nvSpPr>
            <p:spPr>
              <a:xfrm>
                <a:off x="7905403" y="2692113"/>
                <a:ext cx="2992581" cy="2104332"/>
              </a:xfrm>
              <a:custGeom>
                <a:avLst/>
                <a:gdLst>
                  <a:gd name="connsiteX0" fmla="*/ 0 w 2884516"/>
                  <a:gd name="connsiteY0" fmla="*/ 2019993 h 2019993"/>
                  <a:gd name="connsiteX1" fmla="*/ 1005840 w 2884516"/>
                  <a:gd name="connsiteY1" fmla="*/ 1504604 h 2019993"/>
                  <a:gd name="connsiteX2" fmla="*/ 1479665 w 2884516"/>
                  <a:gd name="connsiteY2" fmla="*/ 374073 h 2019993"/>
                  <a:gd name="connsiteX3" fmla="*/ 2884516 w 2884516"/>
                  <a:gd name="connsiteY3" fmla="*/ 0 h 2019993"/>
                </a:gdLst>
                <a:ahLst/>
                <a:cxnLst>
                  <a:cxn ang="0">
                    <a:pos x="connsiteX0" y="connsiteY0"/>
                  </a:cxn>
                  <a:cxn ang="0">
                    <a:pos x="connsiteX1" y="connsiteY1"/>
                  </a:cxn>
                  <a:cxn ang="0">
                    <a:pos x="connsiteX2" y="connsiteY2"/>
                  </a:cxn>
                  <a:cxn ang="0">
                    <a:pos x="connsiteX3" y="connsiteY3"/>
                  </a:cxn>
                </a:cxnLst>
                <a:rect l="l" t="t" r="r" b="b"/>
                <a:pathLst>
                  <a:path w="2884516" h="2019993">
                    <a:moveTo>
                      <a:pt x="0" y="2019993"/>
                    </a:moveTo>
                    <a:cubicBezTo>
                      <a:pt x="379614" y="1899458"/>
                      <a:pt x="759229" y="1778924"/>
                      <a:pt x="1005840" y="1504604"/>
                    </a:cubicBezTo>
                    <a:cubicBezTo>
                      <a:pt x="1252451" y="1230284"/>
                      <a:pt x="1166552" y="624840"/>
                      <a:pt x="1479665" y="374073"/>
                    </a:cubicBezTo>
                    <a:cubicBezTo>
                      <a:pt x="1792778" y="123306"/>
                      <a:pt x="2338647" y="61653"/>
                      <a:pt x="2884516" y="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4214551" y="2548132"/>
              <a:ext cx="3204833" cy="2431079"/>
              <a:chOff x="7892658" y="2107670"/>
              <a:chExt cx="3204833" cy="2431079"/>
            </a:xfrm>
          </p:grpSpPr>
          <p:sp>
            <p:nvSpPr>
              <p:cNvPr id="45" name="Freeform 44"/>
              <p:cNvSpPr/>
              <p:nvPr/>
            </p:nvSpPr>
            <p:spPr>
              <a:xfrm>
                <a:off x="8229600" y="2576945"/>
                <a:ext cx="2867891" cy="1961804"/>
              </a:xfrm>
              <a:custGeom>
                <a:avLst/>
                <a:gdLst>
                  <a:gd name="connsiteX0" fmla="*/ 0 w 2867891"/>
                  <a:gd name="connsiteY0" fmla="*/ 0 h 1961804"/>
                  <a:gd name="connsiteX1" fmla="*/ 631767 w 2867891"/>
                  <a:gd name="connsiteY1" fmla="*/ 1471353 h 1961804"/>
                  <a:gd name="connsiteX2" fmla="*/ 2867891 w 2867891"/>
                  <a:gd name="connsiteY2" fmla="*/ 1961804 h 1961804"/>
                </a:gdLst>
                <a:ahLst/>
                <a:cxnLst>
                  <a:cxn ang="0">
                    <a:pos x="connsiteX0" y="connsiteY0"/>
                  </a:cxn>
                  <a:cxn ang="0">
                    <a:pos x="connsiteX1" y="connsiteY1"/>
                  </a:cxn>
                  <a:cxn ang="0">
                    <a:pos x="connsiteX2" y="connsiteY2"/>
                  </a:cxn>
                </a:cxnLst>
                <a:rect l="l" t="t" r="r" b="b"/>
                <a:pathLst>
                  <a:path w="2867891" h="1961804">
                    <a:moveTo>
                      <a:pt x="0" y="0"/>
                    </a:moveTo>
                    <a:cubicBezTo>
                      <a:pt x="76892" y="572193"/>
                      <a:pt x="153785" y="1144386"/>
                      <a:pt x="631767" y="1471353"/>
                    </a:cubicBezTo>
                    <a:cubicBezTo>
                      <a:pt x="1109749" y="1798320"/>
                      <a:pt x="1988820" y="1880062"/>
                      <a:pt x="2867891" y="1961804"/>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892658" y="2107670"/>
                <a:ext cx="1996915" cy="369332"/>
              </a:xfrm>
              <a:prstGeom prst="rect">
                <a:avLst/>
              </a:prstGeom>
            </p:spPr>
            <p:txBody>
              <a:bodyPr wrap="square">
                <a:spAutoFit/>
              </a:bodyPr>
              <a:lstStyle/>
              <a:p>
                <a:pPr algn="just"/>
                <a:r>
                  <a:rPr lang="en-US" b="1" dirty="0">
                    <a:solidFill>
                      <a:schemeClr val="accent2">
                        <a:lumMod val="75000"/>
                      </a:schemeClr>
                    </a:solidFill>
                  </a:rPr>
                  <a:t>Glucose line</a:t>
                </a:r>
                <a:endParaRPr lang="en-US" dirty="0"/>
              </a:p>
            </p:txBody>
          </p:sp>
        </p:grpSp>
      </p:grpSp>
      <p:sp>
        <p:nvSpPr>
          <p:cNvPr id="2" name="Title 1"/>
          <p:cNvSpPr>
            <a:spLocks noGrp="1"/>
          </p:cNvSpPr>
          <p:nvPr>
            <p:ph type="title"/>
          </p:nvPr>
        </p:nvSpPr>
        <p:spPr/>
        <p:txBody>
          <a:bodyPr>
            <a:noAutofit/>
          </a:bodyPr>
          <a:lstStyle/>
          <a:p>
            <a:r>
              <a:rPr lang="en-US" sz="2400" dirty="0"/>
              <a:t>The phase portrait can help us arrive at conclusions even if we don’t know the mathematical functions or parameters in the model and hence the precise shapes of the lines.</a:t>
            </a:r>
            <a:endParaRPr lang="en-US" sz="1050" dirty="0"/>
          </a:p>
        </p:txBody>
      </p:sp>
      <p:sp>
        <p:nvSpPr>
          <p:cNvPr id="20" name="Oval 19"/>
          <p:cNvSpPr/>
          <p:nvPr/>
        </p:nvSpPr>
        <p:spPr>
          <a:xfrm>
            <a:off x="5378335" y="3638694"/>
            <a:ext cx="149629" cy="15613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flipV="1">
            <a:off x="5619404" y="3701107"/>
            <a:ext cx="2518756" cy="15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8326176" y="3359605"/>
                <a:ext cx="3027624" cy="786882"/>
              </a:xfrm>
              <a:prstGeom prst="rect">
                <a:avLst/>
              </a:prstGeom>
            </p:spPr>
            <p:txBody>
              <a:bodyPr wrap="none">
                <a:spAutoFit/>
              </a:bodyPr>
              <a:lstStyle/>
              <a:p>
                <a:r>
                  <a:rPr lang="en-US" dirty="0">
                    <a:solidFill>
                      <a:srgbClr val="000000"/>
                    </a:solidFill>
                    <a:latin typeface="Calibri" panose="020F0502020204030204" pitchFamily="34" charset="0"/>
                    <a:ea typeface="Times New Roman" panose="02020603050405020304" pitchFamily="18" charset="0"/>
                  </a:rPr>
                  <a:t>The steady state of the system</a:t>
                </a:r>
              </a:p>
              <a:p>
                <a:r>
                  <a:rPr lang="en-US" dirty="0">
                    <a:solidFill>
                      <a:srgbClr val="000000"/>
                    </a:solidFill>
                    <a:latin typeface="Calibri" panose="020F0502020204030204" pitchFamily="34" charset="0"/>
                  </a:rPr>
                  <a:t>Where </a:t>
                </a:r>
                <a14:m>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smtClean="0">
                        <a:latin typeface="Cambria Math" panose="02040503050406030204" pitchFamily="18" charset="0"/>
                      </a:rPr>
                      <m:t>,</m:t>
                    </m:r>
                    <m:f>
                      <m:fPr>
                        <m:ctrlPr>
                          <a:rPr lang="en-US" b="1" i="1" dirty="0">
                            <a:latin typeface="Cambria Math" panose="02040503050406030204" pitchFamily="18" charset="0"/>
                          </a:rPr>
                        </m:ctrlPr>
                      </m:fPr>
                      <m:num>
                        <m:r>
                          <a:rPr lang="en-US" b="1" i="1" dirty="0">
                            <a:latin typeface="Cambria Math" panose="02040503050406030204" pitchFamily="18" charset="0"/>
                          </a:rPr>
                          <m:t>𝒅</m:t>
                        </m:r>
                        <m:r>
                          <a:rPr lang="en-US" b="1" i="1" dirty="0" smtClean="0">
                            <a:latin typeface="Cambria Math" panose="02040503050406030204" pitchFamily="18" charset="0"/>
                          </a:rPr>
                          <m:t>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oMath>
                </a14:m>
                <a:r>
                  <a:rPr lang="en-US" dirty="0"/>
                  <a:t> 0 </a:t>
                </a:r>
              </a:p>
            </p:txBody>
          </p:sp>
        </mc:Choice>
        <mc:Fallback xmlns="">
          <p:sp>
            <p:nvSpPr>
              <p:cNvPr id="25" name="Rectangle 24"/>
              <p:cNvSpPr>
                <a:spLocks noRot="1" noChangeAspect="1" noMove="1" noResize="1" noEditPoints="1" noAdjustHandles="1" noChangeArrowheads="1" noChangeShapeType="1" noTextEdit="1"/>
              </p:cNvSpPr>
              <p:nvPr/>
            </p:nvSpPr>
            <p:spPr>
              <a:xfrm>
                <a:off x="8326176" y="3359605"/>
                <a:ext cx="3027624" cy="786882"/>
              </a:xfrm>
              <a:prstGeom prst="rect">
                <a:avLst/>
              </a:prstGeom>
              <a:blipFill>
                <a:blip r:embed="rId4"/>
                <a:stretch>
                  <a:fillRect l="-1811" t="-3876" r="-1006" b="-3101"/>
                </a:stretch>
              </a:blipFill>
            </p:spPr>
            <p:txBody>
              <a:bodyPr/>
              <a:lstStyle/>
              <a:p>
                <a:r>
                  <a:rPr lang="en-US">
                    <a:noFill/>
                  </a:rPr>
                  <a:t> </a:t>
                </a:r>
              </a:p>
            </p:txBody>
          </p:sp>
        </mc:Fallback>
      </mc:AlternateContent>
      <p:sp>
        <p:nvSpPr>
          <p:cNvPr id="26" name="Rectangle 25"/>
          <p:cNvSpPr/>
          <p:nvPr/>
        </p:nvSpPr>
        <p:spPr>
          <a:xfrm>
            <a:off x="838200" y="5170484"/>
            <a:ext cx="10515600" cy="1025922"/>
          </a:xfrm>
          <a:prstGeom prst="rect">
            <a:avLst/>
          </a:prstGeom>
        </p:spPr>
        <p:txBody>
          <a:bodyPr wrap="square">
            <a:spAutoFit/>
          </a:bodyPr>
          <a:lstStyle/>
          <a:p>
            <a:pPr algn="just">
              <a:spcAft>
                <a:spcPts val="800"/>
              </a:spcAft>
            </a:pPr>
            <a:r>
              <a:rPr lang="en-US" dirty="0">
                <a:solidFill>
                  <a:srgbClr val="000000"/>
                </a:solidFill>
                <a:latin typeface="Calibri" panose="020F0502020204030204" pitchFamily="34" charset="0"/>
                <a:ea typeface="Times New Roman" panose="02020603050405020304" pitchFamily="18" charset="0"/>
              </a:rPr>
              <a:t>No matter what the exact shape of the curves, we know that one curve must increase – glucose induces insulin production—and the other curve must decrease – insulin removes glucose. </a:t>
            </a:r>
          </a:p>
          <a:p>
            <a:pPr algn="ctr">
              <a:spcAft>
                <a:spcPts val="800"/>
              </a:spcAft>
            </a:pPr>
            <a:r>
              <a:rPr lang="en-US" b="1" i="1" dirty="0">
                <a:solidFill>
                  <a:srgbClr val="000000"/>
                </a:solidFill>
                <a:latin typeface="Calibri" panose="020F0502020204030204" pitchFamily="34" charset="0"/>
                <a:ea typeface="Times New Roman" panose="02020603050405020304" pitchFamily="18" charset="0"/>
              </a:rPr>
              <a:t>This guarantees a steady state where the two curves intersect!</a:t>
            </a:r>
          </a:p>
        </p:txBody>
      </p:sp>
      <p:cxnSp>
        <p:nvCxnSpPr>
          <p:cNvPr id="4" name="Straight Arrow Connector 3"/>
          <p:cNvCxnSpPr>
            <a:stCxn id="20" idx="4"/>
          </p:cNvCxnSpPr>
          <p:nvPr/>
        </p:nvCxnSpPr>
        <p:spPr>
          <a:xfrm flipH="1">
            <a:off x="5451894" y="3794829"/>
            <a:ext cx="1256" cy="5256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221998" y="4588139"/>
            <a:ext cx="2777706" cy="369332"/>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00"/>
                </a:solidFill>
                <a:latin typeface="Calibri" panose="020F0502020204030204" pitchFamily="34" charset="0"/>
                <a:ea typeface="Times New Roman" panose="02020603050405020304" pitchFamily="18" charset="0"/>
              </a:rPr>
              <a:t>The value should be 5mM </a:t>
            </a:r>
            <a:endParaRPr lang="en-US" dirty="0"/>
          </a:p>
        </p:txBody>
      </p:sp>
    </p:spTree>
    <p:extLst>
      <p:ext uri="{BB962C8B-B14F-4D97-AF65-F5344CB8AC3E}">
        <p14:creationId xmlns:p14="http://schemas.microsoft.com/office/powerpoint/2010/main" val="2963269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sigh of relief*</a:t>
            </a:r>
            <a:br>
              <a:rPr lang="en-US" dirty="0"/>
            </a:br>
            <a:endParaRPr lang="en-US" dirty="0"/>
          </a:p>
        </p:txBody>
      </p:sp>
    </p:spTree>
    <p:extLst>
      <p:ext uri="{BB962C8B-B14F-4D97-AF65-F5344CB8AC3E}">
        <p14:creationId xmlns:p14="http://schemas.microsoft.com/office/powerpoint/2010/main" val="3946540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Using python to find the solution for </a:t>
                </a:r>
                <a14:m>
                  <m:oMath xmlns:m="http://schemas.openxmlformats.org/officeDocument/2006/math">
                    <m:f>
                      <m:fPr>
                        <m:ctrlPr>
                          <a:rPr lang="en-US" sz="3200" b="1" i="1" dirty="0">
                            <a:latin typeface="Cambria Math" panose="02040503050406030204" pitchFamily="18" charset="0"/>
                          </a:rPr>
                        </m:ctrlPr>
                      </m:fPr>
                      <m:num>
                        <m:r>
                          <a:rPr lang="en-US" sz="3200" b="1" i="1" dirty="0">
                            <a:latin typeface="Cambria Math" panose="02040503050406030204" pitchFamily="18" charset="0"/>
                          </a:rPr>
                          <m:t>𝒅𝑮</m:t>
                        </m:r>
                      </m:num>
                      <m:den>
                        <m:r>
                          <a:rPr lang="en-US" sz="3200" b="1" i="1" dirty="0" err="1">
                            <a:latin typeface="Cambria Math" panose="02040503050406030204" pitchFamily="18" charset="0"/>
                          </a:rPr>
                          <m:t>𝒅𝒕</m:t>
                        </m:r>
                      </m:den>
                    </m:f>
                    <m:r>
                      <a:rPr lang="en-US" sz="3200" b="1" i="1" dirty="0" smtClean="0">
                        <a:latin typeface="Cambria Math" panose="02040503050406030204" pitchFamily="18" charset="0"/>
                      </a:rPr>
                      <m:t>=</m:t>
                    </m:r>
                    <m:r>
                      <a:rPr lang="en-US" sz="3200" b="1" i="1" dirty="0" smtClean="0">
                        <a:latin typeface="Cambria Math" panose="02040503050406030204" pitchFamily="18" charset="0"/>
                      </a:rPr>
                      <m:t>𝟎</m:t>
                    </m:r>
                  </m:oMath>
                </a14:m>
                <a:r>
                  <a:rPr lang="en-US" sz="32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5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1800" dirty="0"/>
                  <a:t>We want to solve:   </a:t>
                </a:r>
                <a14:m>
                  <m:oMath xmlns:m="http://schemas.openxmlformats.org/officeDocument/2006/math">
                    <m:f>
                      <m:fPr>
                        <m:ctrlPr>
                          <a:rPr lang="en-US" sz="1800" b="1" i="1" dirty="0" smtClean="0">
                            <a:latin typeface="Cambria Math" panose="02040503050406030204" pitchFamily="18" charset="0"/>
                          </a:rPr>
                        </m:ctrlPr>
                      </m:fPr>
                      <m:num>
                        <m:r>
                          <a:rPr lang="en-US" sz="1800" b="1" i="1" dirty="0">
                            <a:latin typeface="Cambria Math" panose="02040503050406030204" pitchFamily="18" charset="0"/>
                          </a:rPr>
                          <m:t>𝒅𝑮</m:t>
                        </m:r>
                      </m:num>
                      <m:den>
                        <m:r>
                          <a:rPr lang="en-US" sz="1800" b="1" i="1" dirty="0" err="1">
                            <a:latin typeface="Cambria Math" panose="02040503050406030204" pitchFamily="18" charset="0"/>
                          </a:rPr>
                          <m:t>𝒅𝒕</m:t>
                        </m:r>
                      </m:den>
                    </m:f>
                    <m:r>
                      <a:rPr lang="en-US" sz="1800" b="1" i="1" dirty="0" smtClean="0">
                        <a:latin typeface="Cambria Math" panose="02040503050406030204" pitchFamily="18" charset="0"/>
                      </a:rPr>
                      <m:t>=</m:t>
                    </m:r>
                    <m:r>
                      <a:rPr lang="en-US" sz="1800" b="1" i="1" dirty="0" smtClean="0">
                        <a:latin typeface="Cambria Math" panose="02040503050406030204" pitchFamily="18" charset="0"/>
                      </a:rPr>
                      <m:t>𝒎</m:t>
                    </m:r>
                    <m:r>
                      <a:rPr lang="en-US" sz="1800" b="1" i="1" dirty="0" smtClean="0">
                        <a:latin typeface="Cambria Math" panose="02040503050406030204" pitchFamily="18" charset="0"/>
                      </a:rPr>
                      <m:t>−</m:t>
                    </m:r>
                    <m:r>
                      <a:rPr lang="en-US" sz="1800" b="1" i="1" dirty="0" smtClean="0">
                        <a:latin typeface="Cambria Math" panose="02040503050406030204" pitchFamily="18" charset="0"/>
                      </a:rPr>
                      <m:t>𝒔𝑰𝑮</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m:t>
                    </m:r>
                  </m:oMath>
                </a14:m>
                <a:r>
                  <a:rPr lang="en-US" sz="1800" dirty="0"/>
                  <a:t> </a:t>
                </a:r>
              </a:p>
              <a:p>
                <a:pPr marL="0" indent="0">
                  <a:buNone/>
                </a:pPr>
                <a:r>
                  <a:rPr lang="en-US" sz="1800" dirty="0"/>
                  <a:t>In our python notebook, the symbolic expression </a:t>
                </a:r>
                <a14:m>
                  <m:oMath xmlns:m="http://schemas.openxmlformats.org/officeDocument/2006/math">
                    <m:r>
                      <a:rPr lang="en-US" sz="1800" b="1" i="1" dirty="0" smtClean="0">
                        <a:latin typeface="Cambria Math" panose="02040503050406030204" pitchFamily="18" charset="0"/>
                      </a:rPr>
                      <m:t>𝒎</m:t>
                    </m:r>
                    <m:r>
                      <a:rPr lang="en-US" sz="1800" b="1" i="1" dirty="0" smtClean="0">
                        <a:latin typeface="Cambria Math" panose="02040503050406030204" pitchFamily="18" charset="0"/>
                      </a:rPr>
                      <m:t>−</m:t>
                    </m:r>
                    <m:r>
                      <a:rPr lang="en-US" sz="1800" b="1" i="1" dirty="0" smtClean="0">
                        <a:latin typeface="Cambria Math" panose="02040503050406030204" pitchFamily="18" charset="0"/>
                      </a:rPr>
                      <m:t>𝒔𝑰𝑮</m:t>
                    </m:r>
                  </m:oMath>
                </a14:m>
                <a:r>
                  <a:rPr lang="en-US" sz="1800" dirty="0"/>
                  <a:t> is stored in the variable ‘</a:t>
                </a:r>
                <a:r>
                  <a:rPr lang="en-US" sz="1800" dirty="0" err="1"/>
                  <a:t>dG</a:t>
                </a:r>
                <a:r>
                  <a:rPr lang="en-US" sz="1800" dirty="0"/>
                  <a:t>’</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22"/>
                </a:stretch>
              </a:blipFill>
            </p:spPr>
            <p:txBody>
              <a:bodyPr/>
              <a:lstStyle/>
              <a:p>
                <a:r>
                  <a:rPr lang="en-US">
                    <a:noFill/>
                  </a:rPr>
                  <a:t> </a:t>
                </a:r>
              </a:p>
            </p:txBody>
          </p:sp>
        </mc:Fallback>
      </mc:AlternateContent>
    </p:spTree>
    <p:extLst>
      <p:ext uri="{BB962C8B-B14F-4D97-AF65-F5344CB8AC3E}">
        <p14:creationId xmlns:p14="http://schemas.microsoft.com/office/powerpoint/2010/main" val="695775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Using python to find the solution for </a:t>
                </a:r>
                <a14:m>
                  <m:oMath xmlns:m="http://schemas.openxmlformats.org/officeDocument/2006/math">
                    <m:f>
                      <m:fPr>
                        <m:ctrlPr>
                          <a:rPr lang="en-US" sz="3200" b="1" i="1" dirty="0">
                            <a:latin typeface="Cambria Math" panose="02040503050406030204" pitchFamily="18" charset="0"/>
                          </a:rPr>
                        </m:ctrlPr>
                      </m:fPr>
                      <m:num>
                        <m:r>
                          <a:rPr lang="en-US" sz="3200" b="1" i="1" dirty="0">
                            <a:latin typeface="Cambria Math" panose="02040503050406030204" pitchFamily="18" charset="0"/>
                          </a:rPr>
                          <m:t>𝒅𝑮</m:t>
                        </m:r>
                      </m:num>
                      <m:den>
                        <m:r>
                          <a:rPr lang="en-US" sz="3200" b="1" i="1" dirty="0" err="1">
                            <a:latin typeface="Cambria Math" panose="02040503050406030204" pitchFamily="18" charset="0"/>
                          </a:rPr>
                          <m:t>𝒅𝒕</m:t>
                        </m:r>
                      </m:den>
                    </m:f>
                    <m:r>
                      <a:rPr lang="en-US" sz="3200" b="1" i="1" dirty="0" smtClean="0">
                        <a:latin typeface="Cambria Math" panose="02040503050406030204" pitchFamily="18" charset="0"/>
                      </a:rPr>
                      <m:t>=</m:t>
                    </m:r>
                    <m:r>
                      <a:rPr lang="en-US" sz="3200" b="1" i="1" dirty="0" smtClean="0">
                        <a:latin typeface="Cambria Math" panose="02040503050406030204" pitchFamily="18" charset="0"/>
                      </a:rPr>
                      <m:t>𝟎</m:t>
                    </m:r>
                  </m:oMath>
                </a14:m>
                <a:r>
                  <a:rPr lang="en-US" sz="32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5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2613025"/>
              </a:xfrm>
            </p:spPr>
            <p:txBody>
              <a:bodyPr>
                <a:normAutofit/>
              </a:bodyPr>
              <a:lstStyle/>
              <a:p>
                <a:pPr marL="0" indent="0">
                  <a:buNone/>
                </a:pPr>
                <a:r>
                  <a:rPr lang="en-US" sz="1800" dirty="0"/>
                  <a:t>We want to solve:   </a:t>
                </a:r>
                <a14:m>
                  <m:oMath xmlns:m="http://schemas.openxmlformats.org/officeDocument/2006/math">
                    <m:f>
                      <m:fPr>
                        <m:ctrlPr>
                          <a:rPr lang="en-US" sz="1800" b="1" i="1" dirty="0" smtClean="0">
                            <a:latin typeface="Cambria Math" panose="02040503050406030204" pitchFamily="18" charset="0"/>
                          </a:rPr>
                        </m:ctrlPr>
                      </m:fPr>
                      <m:num>
                        <m:r>
                          <a:rPr lang="en-US" sz="1800" b="1" i="1" dirty="0">
                            <a:latin typeface="Cambria Math" panose="02040503050406030204" pitchFamily="18" charset="0"/>
                          </a:rPr>
                          <m:t>𝒅𝑮</m:t>
                        </m:r>
                      </m:num>
                      <m:den>
                        <m:r>
                          <a:rPr lang="en-US" sz="1800" b="1" i="1" dirty="0" err="1">
                            <a:latin typeface="Cambria Math" panose="02040503050406030204" pitchFamily="18" charset="0"/>
                          </a:rPr>
                          <m:t>𝒅𝒕</m:t>
                        </m:r>
                      </m:den>
                    </m:f>
                    <m:r>
                      <a:rPr lang="en-US" sz="1800" b="1" i="1" dirty="0" smtClean="0">
                        <a:latin typeface="Cambria Math" panose="02040503050406030204" pitchFamily="18" charset="0"/>
                      </a:rPr>
                      <m:t>=</m:t>
                    </m:r>
                    <m:r>
                      <a:rPr lang="en-US" sz="1800" b="1" i="1" dirty="0" smtClean="0">
                        <a:latin typeface="Cambria Math" panose="02040503050406030204" pitchFamily="18" charset="0"/>
                      </a:rPr>
                      <m:t>𝒎</m:t>
                    </m:r>
                    <m:r>
                      <a:rPr lang="en-US" sz="1800" b="1" i="1" dirty="0" smtClean="0">
                        <a:latin typeface="Cambria Math" panose="02040503050406030204" pitchFamily="18" charset="0"/>
                      </a:rPr>
                      <m:t>−</m:t>
                    </m:r>
                    <m:r>
                      <a:rPr lang="en-US" sz="1800" b="1" i="1" dirty="0" smtClean="0">
                        <a:latin typeface="Cambria Math" panose="02040503050406030204" pitchFamily="18" charset="0"/>
                      </a:rPr>
                      <m:t>𝒔𝑰𝑮</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m:t>
                    </m:r>
                  </m:oMath>
                </a14:m>
                <a:r>
                  <a:rPr lang="en-US" sz="1800" dirty="0"/>
                  <a:t> </a:t>
                </a:r>
              </a:p>
              <a:p>
                <a:pPr marL="0" indent="0">
                  <a:buNone/>
                </a:pPr>
                <a:r>
                  <a:rPr lang="en-US" sz="1800" dirty="0"/>
                  <a:t>In our python notebook, the symbolic expression </a:t>
                </a:r>
                <a14:m>
                  <m:oMath xmlns:m="http://schemas.openxmlformats.org/officeDocument/2006/math">
                    <m:r>
                      <a:rPr lang="en-US" sz="1800" b="1" i="1" dirty="0" smtClean="0">
                        <a:latin typeface="Cambria Math" panose="02040503050406030204" pitchFamily="18" charset="0"/>
                      </a:rPr>
                      <m:t>𝒎</m:t>
                    </m:r>
                    <m:r>
                      <a:rPr lang="en-US" sz="1800" b="1" i="1" dirty="0" smtClean="0">
                        <a:latin typeface="Cambria Math" panose="02040503050406030204" pitchFamily="18" charset="0"/>
                      </a:rPr>
                      <m:t>−</m:t>
                    </m:r>
                    <m:r>
                      <a:rPr lang="en-US" sz="1800" b="1" i="1" dirty="0" smtClean="0">
                        <a:latin typeface="Cambria Math" panose="02040503050406030204" pitchFamily="18" charset="0"/>
                      </a:rPr>
                      <m:t>𝒔𝑰𝑮</m:t>
                    </m:r>
                  </m:oMath>
                </a14:m>
                <a:r>
                  <a:rPr lang="en-US" sz="1800" dirty="0"/>
                  <a:t> is stored in the variable ‘</a:t>
                </a:r>
                <a:r>
                  <a:rPr lang="en-US" sz="1800" dirty="0" err="1"/>
                  <a:t>dG</a:t>
                </a:r>
                <a:r>
                  <a:rPr lang="en-US" sz="1800" dirty="0"/>
                  <a:t>’</a:t>
                </a:r>
              </a:p>
              <a:p>
                <a:pPr marL="0" indent="0">
                  <a:buNone/>
                </a:pPr>
                <a:r>
                  <a:rPr lang="en-US" sz="1800" dirty="0"/>
                  <a:t>We will use ‘solve’ to solve the equation </a:t>
                </a:r>
                <a:r>
                  <a:rPr lang="en-US" sz="1800" dirty="0" err="1"/>
                  <a:t>dG</a:t>
                </a:r>
                <a:r>
                  <a:rPr lang="en-US" sz="1800" dirty="0"/>
                  <a:t> = 0:</a:t>
                </a:r>
              </a:p>
              <a:p>
                <a:pPr marL="0" indent="0">
                  <a:buNone/>
                </a:pPr>
                <a:endParaRPr lang="en-US" sz="1800" dirty="0"/>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2613025"/>
              </a:xfrm>
              <a:blipFill>
                <a:blip r:embed="rId3"/>
                <a:stretch>
                  <a:fillRect l="-522"/>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913802" y="3171839"/>
            <a:ext cx="2106495" cy="442903"/>
          </a:xfrm>
          <a:prstGeom prst="rect">
            <a:avLst/>
          </a:prstGeom>
        </p:spPr>
      </p:pic>
      <p:sp>
        <p:nvSpPr>
          <p:cNvPr id="13" name="Rectangle 12"/>
          <p:cNvSpPr/>
          <p:nvPr/>
        </p:nvSpPr>
        <p:spPr>
          <a:xfrm>
            <a:off x="1533897" y="3601819"/>
            <a:ext cx="3379905" cy="646331"/>
          </a:xfrm>
          <a:prstGeom prst="rect">
            <a:avLst/>
          </a:prstGeom>
        </p:spPr>
        <p:txBody>
          <a:bodyPr wrap="square">
            <a:spAutoFit/>
          </a:bodyPr>
          <a:lstStyle/>
          <a:p>
            <a:pPr algn="ctr"/>
            <a:r>
              <a:rPr lang="en-US" dirty="0"/>
              <a:t>The first argument is the expression we equate to zero</a:t>
            </a:r>
          </a:p>
        </p:txBody>
      </p:sp>
      <p:sp>
        <p:nvSpPr>
          <p:cNvPr id="18" name="Rectangle 17"/>
          <p:cNvSpPr/>
          <p:nvPr/>
        </p:nvSpPr>
        <p:spPr>
          <a:xfrm>
            <a:off x="7280401" y="3601818"/>
            <a:ext cx="3379905" cy="646331"/>
          </a:xfrm>
          <a:prstGeom prst="rect">
            <a:avLst/>
          </a:prstGeom>
        </p:spPr>
        <p:txBody>
          <a:bodyPr wrap="square">
            <a:spAutoFit/>
          </a:bodyPr>
          <a:lstStyle/>
          <a:p>
            <a:pPr algn="ctr"/>
            <a:r>
              <a:rPr lang="en-US" dirty="0"/>
              <a:t>The second argument is variable we wish to solve for</a:t>
            </a:r>
          </a:p>
        </p:txBody>
      </p:sp>
      <p:cxnSp>
        <p:nvCxnSpPr>
          <p:cNvPr id="24" name="Straight Arrow Connector 23"/>
          <p:cNvCxnSpPr/>
          <p:nvPr/>
        </p:nvCxnSpPr>
        <p:spPr>
          <a:xfrm flipV="1">
            <a:off x="4581525" y="3601819"/>
            <a:ext cx="1171393" cy="323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6441285" y="3621096"/>
            <a:ext cx="1077427" cy="323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45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200" dirty="0"/>
                  <a:t>Using python to find the solution for </a:t>
                </a:r>
                <a14:m>
                  <m:oMath xmlns:m="http://schemas.openxmlformats.org/officeDocument/2006/math">
                    <m:f>
                      <m:fPr>
                        <m:ctrlPr>
                          <a:rPr lang="en-US" sz="3200" b="1" i="1" dirty="0">
                            <a:latin typeface="Cambria Math" panose="02040503050406030204" pitchFamily="18" charset="0"/>
                          </a:rPr>
                        </m:ctrlPr>
                      </m:fPr>
                      <m:num>
                        <m:r>
                          <a:rPr lang="en-US" sz="3200" b="1" i="1" dirty="0">
                            <a:latin typeface="Cambria Math" panose="02040503050406030204" pitchFamily="18" charset="0"/>
                          </a:rPr>
                          <m:t>𝒅𝑮</m:t>
                        </m:r>
                      </m:num>
                      <m:den>
                        <m:r>
                          <a:rPr lang="en-US" sz="3200" b="1" i="1" dirty="0" err="1">
                            <a:latin typeface="Cambria Math" panose="02040503050406030204" pitchFamily="18" charset="0"/>
                          </a:rPr>
                          <m:t>𝒅𝒕</m:t>
                        </m:r>
                      </m:den>
                    </m:f>
                    <m:r>
                      <a:rPr lang="en-US" sz="3200" b="1" i="1" dirty="0" smtClean="0">
                        <a:latin typeface="Cambria Math" panose="02040503050406030204" pitchFamily="18" charset="0"/>
                      </a:rPr>
                      <m:t>=</m:t>
                    </m:r>
                    <m:r>
                      <a:rPr lang="en-US" sz="3200" b="1" i="1" dirty="0" smtClean="0">
                        <a:latin typeface="Cambria Math" panose="02040503050406030204" pitchFamily="18" charset="0"/>
                      </a:rPr>
                      <m:t>𝟎</m:t>
                    </m:r>
                  </m:oMath>
                </a14:m>
                <a:r>
                  <a:rPr lang="en-US" sz="32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5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2613025"/>
              </a:xfrm>
            </p:spPr>
            <p:txBody>
              <a:bodyPr>
                <a:normAutofit/>
              </a:bodyPr>
              <a:lstStyle/>
              <a:p>
                <a:pPr marL="0" indent="0">
                  <a:buNone/>
                </a:pPr>
                <a:r>
                  <a:rPr lang="en-US" sz="1800" dirty="0"/>
                  <a:t>We want to solve:   </a:t>
                </a:r>
                <a14:m>
                  <m:oMath xmlns:m="http://schemas.openxmlformats.org/officeDocument/2006/math">
                    <m:f>
                      <m:fPr>
                        <m:ctrlPr>
                          <a:rPr lang="en-US" sz="1800" b="1" i="1" dirty="0" smtClean="0">
                            <a:latin typeface="Cambria Math" panose="02040503050406030204" pitchFamily="18" charset="0"/>
                          </a:rPr>
                        </m:ctrlPr>
                      </m:fPr>
                      <m:num>
                        <m:r>
                          <a:rPr lang="en-US" sz="1800" b="1" i="1" dirty="0">
                            <a:latin typeface="Cambria Math" panose="02040503050406030204" pitchFamily="18" charset="0"/>
                          </a:rPr>
                          <m:t>𝒅𝑮</m:t>
                        </m:r>
                      </m:num>
                      <m:den>
                        <m:r>
                          <a:rPr lang="en-US" sz="1800" b="1" i="1" dirty="0" err="1">
                            <a:latin typeface="Cambria Math" panose="02040503050406030204" pitchFamily="18" charset="0"/>
                          </a:rPr>
                          <m:t>𝒅𝒕</m:t>
                        </m:r>
                      </m:den>
                    </m:f>
                    <m:r>
                      <a:rPr lang="en-US" sz="1800" b="1" i="1" dirty="0" smtClean="0">
                        <a:latin typeface="Cambria Math" panose="02040503050406030204" pitchFamily="18" charset="0"/>
                      </a:rPr>
                      <m:t>=</m:t>
                    </m:r>
                    <m:r>
                      <a:rPr lang="en-US" sz="1800" b="1" i="1" dirty="0" smtClean="0">
                        <a:latin typeface="Cambria Math" panose="02040503050406030204" pitchFamily="18" charset="0"/>
                      </a:rPr>
                      <m:t>𝒎</m:t>
                    </m:r>
                    <m:r>
                      <a:rPr lang="en-US" sz="1800" b="1" i="1" dirty="0" smtClean="0">
                        <a:latin typeface="Cambria Math" panose="02040503050406030204" pitchFamily="18" charset="0"/>
                      </a:rPr>
                      <m:t>−</m:t>
                    </m:r>
                    <m:r>
                      <a:rPr lang="en-US" sz="1800" b="1" i="1" dirty="0" smtClean="0">
                        <a:latin typeface="Cambria Math" panose="02040503050406030204" pitchFamily="18" charset="0"/>
                      </a:rPr>
                      <m:t>𝒔𝑰𝑮</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m:t>
                    </m:r>
                  </m:oMath>
                </a14:m>
                <a:r>
                  <a:rPr lang="en-US" sz="1800" dirty="0"/>
                  <a:t> </a:t>
                </a:r>
              </a:p>
              <a:p>
                <a:pPr marL="0" indent="0">
                  <a:buNone/>
                </a:pPr>
                <a:r>
                  <a:rPr lang="en-US" sz="1800" dirty="0"/>
                  <a:t>In our python notebook, the symbolic expression </a:t>
                </a:r>
                <a14:m>
                  <m:oMath xmlns:m="http://schemas.openxmlformats.org/officeDocument/2006/math">
                    <m:r>
                      <a:rPr lang="en-US" sz="1800" b="1" i="1" dirty="0" smtClean="0">
                        <a:latin typeface="Cambria Math" panose="02040503050406030204" pitchFamily="18" charset="0"/>
                      </a:rPr>
                      <m:t>𝒎</m:t>
                    </m:r>
                    <m:r>
                      <a:rPr lang="en-US" sz="1800" b="1" i="1" dirty="0" smtClean="0">
                        <a:latin typeface="Cambria Math" panose="02040503050406030204" pitchFamily="18" charset="0"/>
                      </a:rPr>
                      <m:t>−</m:t>
                    </m:r>
                    <m:r>
                      <a:rPr lang="en-US" sz="1800" b="1" i="1" dirty="0" smtClean="0">
                        <a:latin typeface="Cambria Math" panose="02040503050406030204" pitchFamily="18" charset="0"/>
                      </a:rPr>
                      <m:t>𝒔𝑰𝑮</m:t>
                    </m:r>
                  </m:oMath>
                </a14:m>
                <a:r>
                  <a:rPr lang="en-US" sz="1800" dirty="0"/>
                  <a:t> is stored in the variable ‘</a:t>
                </a:r>
                <a:r>
                  <a:rPr lang="en-US" sz="1800" dirty="0" err="1"/>
                  <a:t>dG</a:t>
                </a:r>
                <a:r>
                  <a:rPr lang="en-US" sz="1800" dirty="0"/>
                  <a:t>’</a:t>
                </a:r>
              </a:p>
              <a:p>
                <a:pPr marL="0" indent="0">
                  <a:buNone/>
                </a:pPr>
                <a:r>
                  <a:rPr lang="en-US" sz="1800" dirty="0"/>
                  <a:t>We will use ‘solve’ to solve the equation </a:t>
                </a:r>
                <a:r>
                  <a:rPr lang="en-US" sz="1800" dirty="0" err="1"/>
                  <a:t>dG</a:t>
                </a:r>
                <a:r>
                  <a:rPr lang="en-US" sz="1800" dirty="0"/>
                  <a:t> = 0:</a:t>
                </a:r>
              </a:p>
              <a:p>
                <a:pPr marL="0" indent="0">
                  <a:buNone/>
                </a:pPr>
                <a:endParaRPr lang="en-US" sz="1800" dirty="0"/>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2613025"/>
              </a:xfrm>
              <a:blipFill>
                <a:blip r:embed="rId3"/>
                <a:stretch>
                  <a:fillRect l="-522"/>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913802" y="3171839"/>
            <a:ext cx="2106495" cy="442903"/>
          </a:xfrm>
          <a:prstGeom prst="rect">
            <a:avLst/>
          </a:prstGeom>
        </p:spPr>
      </p:pic>
      <p:sp>
        <p:nvSpPr>
          <p:cNvPr id="13" name="Rectangle 12"/>
          <p:cNvSpPr/>
          <p:nvPr/>
        </p:nvSpPr>
        <p:spPr>
          <a:xfrm>
            <a:off x="1533897" y="3601819"/>
            <a:ext cx="3379905" cy="646331"/>
          </a:xfrm>
          <a:prstGeom prst="rect">
            <a:avLst/>
          </a:prstGeom>
        </p:spPr>
        <p:txBody>
          <a:bodyPr wrap="square">
            <a:spAutoFit/>
          </a:bodyPr>
          <a:lstStyle/>
          <a:p>
            <a:pPr algn="ctr"/>
            <a:r>
              <a:rPr lang="en-US" dirty="0"/>
              <a:t>The first argument is the expression we equate to zero</a:t>
            </a:r>
          </a:p>
        </p:txBody>
      </p:sp>
      <p:sp>
        <p:nvSpPr>
          <p:cNvPr id="18" name="Rectangle 17"/>
          <p:cNvSpPr/>
          <p:nvPr/>
        </p:nvSpPr>
        <p:spPr>
          <a:xfrm>
            <a:off x="7280401" y="3601818"/>
            <a:ext cx="3379905" cy="646331"/>
          </a:xfrm>
          <a:prstGeom prst="rect">
            <a:avLst/>
          </a:prstGeom>
        </p:spPr>
        <p:txBody>
          <a:bodyPr wrap="square">
            <a:spAutoFit/>
          </a:bodyPr>
          <a:lstStyle/>
          <a:p>
            <a:pPr algn="ctr"/>
            <a:r>
              <a:rPr lang="en-US" dirty="0"/>
              <a:t>The second argument is variable we wish to solve for</a:t>
            </a:r>
          </a:p>
        </p:txBody>
      </p:sp>
      <p:pic>
        <p:nvPicPr>
          <p:cNvPr id="19" name="Picture 18"/>
          <p:cNvPicPr>
            <a:picLocks noChangeAspect="1"/>
          </p:cNvPicPr>
          <p:nvPr/>
        </p:nvPicPr>
        <p:blipFill>
          <a:blip r:embed="rId5"/>
          <a:stretch>
            <a:fillRect/>
          </a:stretch>
        </p:blipFill>
        <p:spPr>
          <a:xfrm>
            <a:off x="838200" y="5323803"/>
            <a:ext cx="3105150" cy="1057275"/>
          </a:xfrm>
          <a:prstGeom prst="rect">
            <a:avLst/>
          </a:prstGeom>
        </p:spPr>
      </p:pic>
      <p:cxnSp>
        <p:nvCxnSpPr>
          <p:cNvPr id="24" name="Straight Arrow Connector 23"/>
          <p:cNvCxnSpPr/>
          <p:nvPr/>
        </p:nvCxnSpPr>
        <p:spPr>
          <a:xfrm flipV="1">
            <a:off x="4581525" y="3601819"/>
            <a:ext cx="1171393" cy="323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6441285" y="3621096"/>
            <a:ext cx="1077427" cy="323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28675" y="4558061"/>
            <a:ext cx="4608826" cy="646331"/>
          </a:xfrm>
          <a:prstGeom prst="rect">
            <a:avLst/>
          </a:prstGeom>
        </p:spPr>
        <p:txBody>
          <a:bodyPr wrap="none">
            <a:spAutoFit/>
          </a:bodyPr>
          <a:lstStyle/>
          <a:p>
            <a:r>
              <a:rPr lang="en-US" dirty="0"/>
              <a:t>‘solve’ returns a list with all the valid solutions. </a:t>
            </a:r>
          </a:p>
          <a:p>
            <a:r>
              <a:rPr lang="en-US" dirty="0"/>
              <a:t>Here we find a single solution:</a:t>
            </a:r>
          </a:p>
        </p:txBody>
      </p:sp>
      <p:sp>
        <p:nvSpPr>
          <p:cNvPr id="34" name="Rectangle 33"/>
          <p:cNvSpPr/>
          <p:nvPr/>
        </p:nvSpPr>
        <p:spPr>
          <a:xfrm>
            <a:off x="6172200" y="4558061"/>
            <a:ext cx="5244513" cy="646331"/>
          </a:xfrm>
          <a:prstGeom prst="rect">
            <a:avLst/>
          </a:prstGeom>
        </p:spPr>
        <p:txBody>
          <a:bodyPr wrap="none">
            <a:spAutoFit/>
          </a:bodyPr>
          <a:lstStyle/>
          <a:p>
            <a:r>
              <a:rPr lang="en-US" dirty="0"/>
              <a:t>If we know that there is only one solution, </a:t>
            </a:r>
          </a:p>
          <a:p>
            <a:r>
              <a:rPr lang="en-US" dirty="0"/>
              <a:t>we can ask solve to return the only solution in the list:</a:t>
            </a:r>
          </a:p>
        </p:txBody>
      </p:sp>
      <p:pic>
        <p:nvPicPr>
          <p:cNvPr id="35" name="Picture 34"/>
          <p:cNvPicPr>
            <a:picLocks noChangeAspect="1"/>
          </p:cNvPicPr>
          <p:nvPr/>
        </p:nvPicPr>
        <p:blipFill>
          <a:blip r:embed="rId6"/>
          <a:stretch>
            <a:fillRect/>
          </a:stretch>
        </p:blipFill>
        <p:spPr>
          <a:xfrm>
            <a:off x="5995442" y="5204392"/>
            <a:ext cx="4086225" cy="1314450"/>
          </a:xfrm>
          <a:prstGeom prst="rect">
            <a:avLst/>
          </a:prstGeom>
        </p:spPr>
      </p:pic>
    </p:spTree>
    <p:extLst>
      <p:ext uri="{BB962C8B-B14F-4D97-AF65-F5344CB8AC3E}">
        <p14:creationId xmlns:p14="http://schemas.microsoft.com/office/powerpoint/2010/main" val="2757047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ctrTitle"/>
              </p:nvPr>
            </p:nvSpPr>
            <p:spPr>
              <a:xfrm>
                <a:off x="1524000" y="1122363"/>
                <a:ext cx="8905875" cy="2387600"/>
              </a:xfrm>
            </p:spPr>
            <p:txBody>
              <a:bodyPr>
                <a:normAutofit/>
              </a:bodyPr>
              <a:lstStyle/>
              <a:p>
                <a:r>
                  <a:rPr lang="en-US" sz="4800" b="1" dirty="0"/>
                  <a:t>Exercise 1c – solve </a:t>
                </a:r>
                <a14:m>
                  <m:oMath xmlns:m="http://schemas.openxmlformats.org/officeDocument/2006/math">
                    <m:f>
                      <m:fPr>
                        <m:ctrlPr>
                          <a:rPr lang="en-US" sz="4800" b="1" i="1" dirty="0">
                            <a:latin typeface="Cambria Math" panose="02040503050406030204" pitchFamily="18" charset="0"/>
                          </a:rPr>
                        </m:ctrlPr>
                      </m:fPr>
                      <m:num>
                        <m:r>
                          <a:rPr lang="en-US" sz="4800" b="1" i="1" dirty="0">
                            <a:latin typeface="Cambria Math" panose="02040503050406030204" pitchFamily="18" charset="0"/>
                          </a:rPr>
                          <m:t>𝒅𝑰</m:t>
                        </m:r>
                      </m:num>
                      <m:den>
                        <m:r>
                          <a:rPr lang="en-US" sz="4800" b="1" i="1" dirty="0" err="1">
                            <a:latin typeface="Cambria Math" panose="02040503050406030204" pitchFamily="18" charset="0"/>
                          </a:rPr>
                          <m:t>𝒅𝒕</m:t>
                        </m:r>
                      </m:den>
                    </m:f>
                    <m:r>
                      <a:rPr lang="en-US" sz="4800" b="1" i="1" dirty="0">
                        <a:latin typeface="Cambria Math" panose="02040503050406030204" pitchFamily="18" charset="0"/>
                      </a:rPr>
                      <m:t>=</m:t>
                    </m:r>
                    <m:r>
                      <a:rPr lang="en-US" sz="4800" b="1" i="1" dirty="0">
                        <a:latin typeface="Cambria Math" panose="02040503050406030204" pitchFamily="18" charset="0"/>
                      </a:rPr>
                      <m:t>𝟎</m:t>
                    </m:r>
                  </m:oMath>
                </a14:m>
                <a:r>
                  <a:rPr lang="en-US" sz="4800" b="1" dirty="0"/>
                  <a:t> in python </a:t>
                </a:r>
                <a:endParaRPr lang="en-US" sz="4800" dirty="0"/>
              </a:p>
            </p:txBody>
          </p:sp>
        </mc:Choice>
        <mc:Fallback xmlns="">
          <p:sp>
            <p:nvSpPr>
              <p:cNvPr id="2" name="Title 1"/>
              <p:cNvSpPr>
                <a:spLocks noGrp="1" noRot="1" noChangeAspect="1" noMove="1" noResize="1" noEditPoints="1" noAdjustHandles="1" noChangeArrowheads="1" noChangeShapeType="1" noTextEdit="1"/>
              </p:cNvSpPr>
              <p:nvPr>
                <p:ph type="ctrTitle"/>
              </p:nvPr>
            </p:nvSpPr>
            <p:spPr>
              <a:xfrm>
                <a:off x="1524000" y="1122363"/>
                <a:ext cx="8905875" cy="2387600"/>
              </a:xfrm>
              <a:blipFill>
                <a:blip r:embed="rId2"/>
                <a:stretch>
                  <a:fillRect l="-2601" r="-3901" b="-8418"/>
                </a:stretch>
              </a:blipFill>
            </p:spPr>
            <p:txBody>
              <a:bodyPr/>
              <a:lstStyle/>
              <a:p>
                <a:r>
                  <a:rPr lang="en-US">
                    <a:noFill/>
                  </a:rPr>
                  <a:t> </a:t>
                </a:r>
              </a:p>
            </p:txBody>
          </p:sp>
        </mc:Fallback>
      </mc:AlternateContent>
    </p:spTree>
    <p:extLst>
      <p:ext uri="{BB962C8B-B14F-4D97-AF65-F5344CB8AC3E}">
        <p14:creationId xmlns:p14="http://schemas.microsoft.com/office/powerpoint/2010/main" val="3699110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use the phase portrait to estimate the effect of each parameter on the steady-state</a:t>
            </a:r>
          </a:p>
        </p:txBody>
      </p:sp>
      <p:grpSp>
        <p:nvGrpSpPr>
          <p:cNvPr id="4" name="Group 3"/>
          <p:cNvGrpSpPr/>
          <p:nvPr/>
        </p:nvGrpSpPr>
        <p:grpSpPr>
          <a:xfrm>
            <a:off x="3088280" y="2547938"/>
            <a:ext cx="3990731" cy="3153004"/>
            <a:chOff x="3607652" y="2548132"/>
            <a:chExt cx="3990731" cy="3153004"/>
          </a:xfrm>
        </p:grpSpPr>
        <p:grpSp>
          <p:nvGrpSpPr>
            <p:cNvPr id="5" name="Group 4"/>
            <p:cNvGrpSpPr/>
            <p:nvPr/>
          </p:nvGrpSpPr>
          <p:grpSpPr>
            <a:xfrm>
              <a:off x="3607652" y="2833465"/>
              <a:ext cx="3990731" cy="2867671"/>
              <a:chOff x="3582715" y="3811156"/>
              <a:chExt cx="3990731" cy="2867671"/>
            </a:xfrm>
          </p:grpSpPr>
          <p:grpSp>
            <p:nvGrpSpPr>
              <p:cNvPr id="12" name="Group 11"/>
              <p:cNvGrpSpPr/>
              <p:nvPr/>
            </p:nvGrpSpPr>
            <p:grpSpPr>
              <a:xfrm>
                <a:off x="4189614" y="3906982"/>
                <a:ext cx="3300153" cy="2269981"/>
                <a:chOff x="4189614" y="3906982"/>
                <a:chExt cx="3300153" cy="2269981"/>
              </a:xfrm>
            </p:grpSpPr>
            <p:cxnSp>
              <p:nvCxnSpPr>
                <p:cNvPr id="15" name="Straight Connector 14"/>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4" name="Rectangle 13"/>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grpSp>
          <p:nvGrpSpPr>
            <p:cNvPr id="6" name="Group 5"/>
            <p:cNvGrpSpPr/>
            <p:nvPr/>
          </p:nvGrpSpPr>
          <p:grpSpPr>
            <a:xfrm>
              <a:off x="4247804" y="3073584"/>
              <a:ext cx="3116492" cy="2104332"/>
              <a:chOff x="7905403" y="2692113"/>
              <a:chExt cx="3116492" cy="2104332"/>
            </a:xfrm>
          </p:grpSpPr>
          <p:sp>
            <p:nvSpPr>
              <p:cNvPr id="10" name="Rectangle 9"/>
              <p:cNvSpPr/>
              <p:nvPr/>
            </p:nvSpPr>
            <p:spPr>
              <a:xfrm>
                <a:off x="9753599" y="2970507"/>
                <a:ext cx="1268296" cy="646331"/>
              </a:xfrm>
              <a:prstGeom prst="rect">
                <a:avLst/>
              </a:prstGeom>
            </p:spPr>
            <p:txBody>
              <a:bodyPr wrap="none">
                <a:spAutoFit/>
              </a:bodyPr>
              <a:lstStyle/>
              <a:p>
                <a:r>
                  <a:rPr lang="en-US" b="1" dirty="0">
                    <a:solidFill>
                      <a:srgbClr val="00B0F0"/>
                    </a:solidFill>
                  </a:rPr>
                  <a:t>Insulin line</a:t>
                </a:r>
              </a:p>
              <a:p>
                <a:endParaRPr lang="en-US" dirty="0">
                  <a:solidFill>
                    <a:srgbClr val="00B0F0"/>
                  </a:solidFill>
                </a:endParaRPr>
              </a:p>
            </p:txBody>
          </p:sp>
          <p:sp>
            <p:nvSpPr>
              <p:cNvPr id="11" name="Freeform 10"/>
              <p:cNvSpPr/>
              <p:nvPr/>
            </p:nvSpPr>
            <p:spPr>
              <a:xfrm>
                <a:off x="7905403" y="2692113"/>
                <a:ext cx="2992581" cy="2104332"/>
              </a:xfrm>
              <a:custGeom>
                <a:avLst/>
                <a:gdLst>
                  <a:gd name="connsiteX0" fmla="*/ 0 w 2884516"/>
                  <a:gd name="connsiteY0" fmla="*/ 2019993 h 2019993"/>
                  <a:gd name="connsiteX1" fmla="*/ 1005840 w 2884516"/>
                  <a:gd name="connsiteY1" fmla="*/ 1504604 h 2019993"/>
                  <a:gd name="connsiteX2" fmla="*/ 1479665 w 2884516"/>
                  <a:gd name="connsiteY2" fmla="*/ 374073 h 2019993"/>
                  <a:gd name="connsiteX3" fmla="*/ 2884516 w 2884516"/>
                  <a:gd name="connsiteY3" fmla="*/ 0 h 2019993"/>
                </a:gdLst>
                <a:ahLst/>
                <a:cxnLst>
                  <a:cxn ang="0">
                    <a:pos x="connsiteX0" y="connsiteY0"/>
                  </a:cxn>
                  <a:cxn ang="0">
                    <a:pos x="connsiteX1" y="connsiteY1"/>
                  </a:cxn>
                  <a:cxn ang="0">
                    <a:pos x="connsiteX2" y="connsiteY2"/>
                  </a:cxn>
                  <a:cxn ang="0">
                    <a:pos x="connsiteX3" y="connsiteY3"/>
                  </a:cxn>
                </a:cxnLst>
                <a:rect l="l" t="t" r="r" b="b"/>
                <a:pathLst>
                  <a:path w="2884516" h="2019993">
                    <a:moveTo>
                      <a:pt x="0" y="2019993"/>
                    </a:moveTo>
                    <a:cubicBezTo>
                      <a:pt x="379614" y="1899458"/>
                      <a:pt x="759229" y="1778924"/>
                      <a:pt x="1005840" y="1504604"/>
                    </a:cubicBezTo>
                    <a:cubicBezTo>
                      <a:pt x="1252451" y="1230284"/>
                      <a:pt x="1166552" y="624840"/>
                      <a:pt x="1479665" y="374073"/>
                    </a:cubicBezTo>
                    <a:cubicBezTo>
                      <a:pt x="1792778" y="123306"/>
                      <a:pt x="2338647" y="61653"/>
                      <a:pt x="2884516" y="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214551" y="2548132"/>
              <a:ext cx="3204833" cy="2431079"/>
              <a:chOff x="7892658" y="2107670"/>
              <a:chExt cx="3204833" cy="2431079"/>
            </a:xfrm>
          </p:grpSpPr>
          <p:sp>
            <p:nvSpPr>
              <p:cNvPr id="8" name="Freeform 7"/>
              <p:cNvSpPr/>
              <p:nvPr/>
            </p:nvSpPr>
            <p:spPr>
              <a:xfrm>
                <a:off x="8229600" y="2576945"/>
                <a:ext cx="2867891" cy="1961804"/>
              </a:xfrm>
              <a:custGeom>
                <a:avLst/>
                <a:gdLst>
                  <a:gd name="connsiteX0" fmla="*/ 0 w 2867891"/>
                  <a:gd name="connsiteY0" fmla="*/ 0 h 1961804"/>
                  <a:gd name="connsiteX1" fmla="*/ 631767 w 2867891"/>
                  <a:gd name="connsiteY1" fmla="*/ 1471353 h 1961804"/>
                  <a:gd name="connsiteX2" fmla="*/ 2867891 w 2867891"/>
                  <a:gd name="connsiteY2" fmla="*/ 1961804 h 1961804"/>
                </a:gdLst>
                <a:ahLst/>
                <a:cxnLst>
                  <a:cxn ang="0">
                    <a:pos x="connsiteX0" y="connsiteY0"/>
                  </a:cxn>
                  <a:cxn ang="0">
                    <a:pos x="connsiteX1" y="connsiteY1"/>
                  </a:cxn>
                  <a:cxn ang="0">
                    <a:pos x="connsiteX2" y="connsiteY2"/>
                  </a:cxn>
                </a:cxnLst>
                <a:rect l="l" t="t" r="r" b="b"/>
                <a:pathLst>
                  <a:path w="2867891" h="1961804">
                    <a:moveTo>
                      <a:pt x="0" y="0"/>
                    </a:moveTo>
                    <a:cubicBezTo>
                      <a:pt x="76892" y="572193"/>
                      <a:pt x="153785" y="1144386"/>
                      <a:pt x="631767" y="1471353"/>
                    </a:cubicBezTo>
                    <a:cubicBezTo>
                      <a:pt x="1109749" y="1798320"/>
                      <a:pt x="1988820" y="1880062"/>
                      <a:pt x="2867891" y="1961804"/>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892658" y="2107670"/>
                <a:ext cx="1996915" cy="369332"/>
              </a:xfrm>
              <a:prstGeom prst="rect">
                <a:avLst/>
              </a:prstGeom>
            </p:spPr>
            <p:txBody>
              <a:bodyPr wrap="square">
                <a:spAutoFit/>
              </a:bodyPr>
              <a:lstStyle/>
              <a:p>
                <a:pPr algn="just"/>
                <a:r>
                  <a:rPr lang="en-US" b="1" dirty="0">
                    <a:solidFill>
                      <a:schemeClr val="accent2">
                        <a:lumMod val="75000"/>
                      </a:schemeClr>
                    </a:solidFill>
                  </a:rPr>
                  <a:t>Glucose line</a:t>
                </a:r>
                <a:endParaRPr lang="en-US" dirty="0"/>
              </a:p>
            </p:txBody>
          </p:sp>
        </p:grpSp>
      </p:grpSp>
      <p:sp>
        <p:nvSpPr>
          <p:cNvPr id="17" name="Oval 16"/>
          <p:cNvSpPr/>
          <p:nvPr/>
        </p:nvSpPr>
        <p:spPr>
          <a:xfrm>
            <a:off x="4759210" y="4495944"/>
            <a:ext cx="149629" cy="15613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5000279" y="4558357"/>
            <a:ext cx="2518756" cy="15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7707051" y="4216855"/>
                <a:ext cx="3027624" cy="786882"/>
              </a:xfrm>
              <a:prstGeom prst="rect">
                <a:avLst/>
              </a:prstGeom>
            </p:spPr>
            <p:txBody>
              <a:bodyPr wrap="none">
                <a:spAutoFit/>
              </a:bodyPr>
              <a:lstStyle/>
              <a:p>
                <a:r>
                  <a:rPr lang="en-US" dirty="0">
                    <a:solidFill>
                      <a:srgbClr val="000000"/>
                    </a:solidFill>
                    <a:latin typeface="Calibri" panose="020F0502020204030204" pitchFamily="34" charset="0"/>
                    <a:ea typeface="Times New Roman" panose="02020603050405020304" pitchFamily="18" charset="0"/>
                  </a:rPr>
                  <a:t>The steady state of the system</a:t>
                </a:r>
              </a:p>
              <a:p>
                <a:r>
                  <a:rPr lang="en-US" dirty="0">
                    <a:solidFill>
                      <a:srgbClr val="000000"/>
                    </a:solidFill>
                    <a:latin typeface="Calibri" panose="020F0502020204030204" pitchFamily="34" charset="0"/>
                  </a:rPr>
                  <a:t>Where </a:t>
                </a:r>
                <a14:m>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smtClean="0">
                        <a:latin typeface="Cambria Math" panose="02040503050406030204" pitchFamily="18" charset="0"/>
                      </a:rPr>
                      <m:t>,</m:t>
                    </m:r>
                    <m:f>
                      <m:fPr>
                        <m:ctrlPr>
                          <a:rPr lang="en-US" b="1" i="1" dirty="0">
                            <a:latin typeface="Cambria Math" panose="02040503050406030204" pitchFamily="18" charset="0"/>
                          </a:rPr>
                        </m:ctrlPr>
                      </m:fPr>
                      <m:num>
                        <m:r>
                          <a:rPr lang="en-US" b="1" i="1" dirty="0">
                            <a:latin typeface="Cambria Math" panose="02040503050406030204" pitchFamily="18" charset="0"/>
                          </a:rPr>
                          <m:t>𝒅</m:t>
                        </m:r>
                        <m:r>
                          <a:rPr lang="en-US" b="1" i="1" dirty="0" smtClean="0">
                            <a:latin typeface="Cambria Math" panose="02040503050406030204" pitchFamily="18" charset="0"/>
                          </a:rPr>
                          <m:t>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oMath>
                </a14:m>
                <a:r>
                  <a:rPr lang="en-US" dirty="0"/>
                  <a:t> 0 </a:t>
                </a:r>
              </a:p>
            </p:txBody>
          </p:sp>
        </mc:Choice>
        <mc:Fallback xmlns="">
          <p:sp>
            <p:nvSpPr>
              <p:cNvPr id="19" name="Rectangle 18"/>
              <p:cNvSpPr>
                <a:spLocks noRot="1" noChangeAspect="1" noMove="1" noResize="1" noEditPoints="1" noAdjustHandles="1" noChangeArrowheads="1" noChangeShapeType="1" noTextEdit="1"/>
              </p:cNvSpPr>
              <p:nvPr/>
            </p:nvSpPr>
            <p:spPr>
              <a:xfrm>
                <a:off x="7707051" y="4216855"/>
                <a:ext cx="3027624" cy="786882"/>
              </a:xfrm>
              <a:prstGeom prst="rect">
                <a:avLst/>
              </a:prstGeom>
              <a:blipFill>
                <a:blip r:embed="rId2"/>
                <a:stretch>
                  <a:fillRect l="-1610" t="-4651" r="-1207" b="-3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4202075" y="2890320"/>
                <a:ext cx="910827" cy="570669"/>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b="1" i="1" dirty="0" smtClean="0">
                          <a:solidFill>
                            <a:schemeClr val="accent2">
                              <a:lumMod val="75000"/>
                            </a:schemeClr>
                          </a:solidFill>
                          <a:latin typeface="Cambria Math" panose="02040503050406030204" pitchFamily="18" charset="0"/>
                        </a:rPr>
                        <m:t>𝑰</m:t>
                      </m:r>
                      <m:r>
                        <a:rPr lang="en-US" b="1" i="1" dirty="0" smtClean="0">
                          <a:solidFill>
                            <a:schemeClr val="accent2">
                              <a:lumMod val="75000"/>
                            </a:schemeClr>
                          </a:solidFill>
                          <a:latin typeface="Cambria Math" panose="02040503050406030204" pitchFamily="18" charset="0"/>
                        </a:rPr>
                        <m:t>=</m:t>
                      </m:r>
                      <m:f>
                        <m:fPr>
                          <m:ctrlPr>
                            <a:rPr lang="en-US" b="1" i="1" dirty="0">
                              <a:solidFill>
                                <a:schemeClr val="accent2">
                                  <a:lumMod val="75000"/>
                                </a:schemeClr>
                              </a:solidFill>
                              <a:latin typeface="Cambria Math" panose="02040503050406030204" pitchFamily="18" charset="0"/>
                            </a:rPr>
                          </m:ctrlPr>
                        </m:fPr>
                        <m:num>
                          <m:r>
                            <a:rPr lang="en-US" b="1" i="1" dirty="0">
                              <a:solidFill>
                                <a:schemeClr val="accent2">
                                  <a:lumMod val="75000"/>
                                </a:schemeClr>
                              </a:solidFill>
                              <a:latin typeface="Cambria Math" panose="02040503050406030204" pitchFamily="18" charset="0"/>
                            </a:rPr>
                            <m:t>𝒎</m:t>
                          </m:r>
                        </m:num>
                        <m:den>
                          <m:r>
                            <a:rPr lang="en-US" b="1" i="1" dirty="0">
                              <a:solidFill>
                                <a:schemeClr val="accent2">
                                  <a:lumMod val="75000"/>
                                </a:schemeClr>
                              </a:solidFill>
                              <a:latin typeface="Cambria Math" panose="02040503050406030204" pitchFamily="18" charset="0"/>
                            </a:rPr>
                            <m:t>𝒔𝑮</m:t>
                          </m:r>
                        </m:den>
                      </m:f>
                    </m:oMath>
                  </m:oMathPara>
                </a14:m>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4202075" y="2890320"/>
                <a:ext cx="910827" cy="57066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5488483" y="3726876"/>
                <a:ext cx="1322029" cy="6542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solidFill>
                            <a:srgbClr val="00B0F0"/>
                          </a:solidFill>
                          <a:latin typeface="Cambria Math" panose="02040503050406030204" pitchFamily="18" charset="0"/>
                        </a:rPr>
                        <m:t>𝑰</m:t>
                      </m:r>
                      <m:r>
                        <a:rPr lang="en-US" b="1" i="1" dirty="0">
                          <a:solidFill>
                            <a:srgbClr val="00B0F0"/>
                          </a:solidFill>
                          <a:latin typeface="Cambria Math" panose="02040503050406030204" pitchFamily="18" charset="0"/>
                        </a:rPr>
                        <m:t>=</m:t>
                      </m:r>
                      <m:f>
                        <m:fPr>
                          <m:ctrlPr>
                            <a:rPr lang="en-US" b="1" i="1" dirty="0">
                              <a:solidFill>
                                <a:srgbClr val="00B0F0"/>
                              </a:solidFill>
                              <a:latin typeface="Cambria Math" panose="02040503050406030204" pitchFamily="18" charset="0"/>
                            </a:rPr>
                          </m:ctrlPr>
                        </m:fPr>
                        <m:num>
                          <m:r>
                            <a:rPr lang="en-US" b="1" i="1" dirty="0">
                              <a:solidFill>
                                <a:srgbClr val="00B0F0"/>
                              </a:solidFill>
                              <a:latin typeface="Cambria Math" panose="02040503050406030204" pitchFamily="18" charset="0"/>
                            </a:rPr>
                            <m:t>𝑩</m:t>
                          </m:r>
                        </m:num>
                        <m:den>
                          <m:r>
                            <a:rPr lang="en-US" b="1" i="1" dirty="0">
                              <a:solidFill>
                                <a:srgbClr val="00B0F0"/>
                              </a:solidFill>
                              <a:latin typeface="Cambria Math" panose="02040503050406030204" pitchFamily="18" charset="0"/>
                            </a:rPr>
                            <m:t>𝜸</m:t>
                          </m:r>
                        </m:den>
                      </m:f>
                      <m:r>
                        <a:rPr lang="en-US" b="1" i="1" dirty="0">
                          <a:solidFill>
                            <a:srgbClr val="00B0F0"/>
                          </a:solidFill>
                          <a:latin typeface="Cambria Math" panose="02040503050406030204" pitchFamily="18" charset="0"/>
                        </a:rPr>
                        <m:t>𝒇</m:t>
                      </m:r>
                      <m:d>
                        <m:dPr>
                          <m:ctrlPr>
                            <a:rPr lang="en-US" b="1" i="1" dirty="0">
                              <a:solidFill>
                                <a:srgbClr val="00B0F0"/>
                              </a:solidFill>
                              <a:latin typeface="Cambria Math" panose="02040503050406030204" pitchFamily="18" charset="0"/>
                            </a:rPr>
                          </m:ctrlPr>
                        </m:dPr>
                        <m:e>
                          <m:r>
                            <a:rPr lang="en-US" b="1" i="1" dirty="0">
                              <a:solidFill>
                                <a:srgbClr val="00B0F0"/>
                              </a:solidFill>
                              <a:latin typeface="Cambria Math" panose="02040503050406030204" pitchFamily="18" charset="0"/>
                            </a:rPr>
                            <m:t>𝑮</m:t>
                          </m:r>
                        </m:e>
                      </m:d>
                    </m:oMath>
                  </m:oMathPara>
                </a14:m>
                <a:endParaRPr lang="en-US" dirty="0"/>
              </a:p>
            </p:txBody>
          </p:sp>
        </mc:Choice>
        <mc:Fallback xmlns="">
          <p:sp>
            <p:nvSpPr>
              <p:cNvPr id="36" name="Rectangle 35"/>
              <p:cNvSpPr>
                <a:spLocks noRot="1" noChangeAspect="1" noMove="1" noResize="1" noEditPoints="1" noAdjustHandles="1" noChangeArrowheads="1" noChangeShapeType="1" noTextEdit="1"/>
              </p:cNvSpPr>
              <p:nvPr/>
            </p:nvSpPr>
            <p:spPr>
              <a:xfrm>
                <a:off x="5488483" y="3726876"/>
                <a:ext cx="1322029" cy="65428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83128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1100" y="1843088"/>
            <a:ext cx="10515600" cy="4351338"/>
          </a:xfrm>
        </p:spPr>
        <p:txBody>
          <a:bodyPr/>
          <a:lstStyle/>
          <a:p>
            <a:pPr marL="0" indent="0">
              <a:buNone/>
            </a:pPr>
            <a:r>
              <a:rPr lang="en-US" sz="2400" dirty="0"/>
              <a:t>Use pen and paper, draw the phase portrait </a:t>
            </a:r>
          </a:p>
          <a:p>
            <a:pPr marL="0" indent="0">
              <a:buNone/>
            </a:pPr>
            <a:r>
              <a:rPr lang="en-US" sz="2400" dirty="0"/>
              <a:t>Compare different values for each parameter to see its effect:</a:t>
            </a:r>
          </a:p>
          <a:p>
            <a:r>
              <a:rPr lang="en-US" sz="2400" dirty="0"/>
              <a:t>What happens to the glucose line? </a:t>
            </a:r>
          </a:p>
          <a:p>
            <a:r>
              <a:rPr lang="en-US" sz="2400" dirty="0"/>
              <a:t>What happens to insulin line? </a:t>
            </a:r>
          </a:p>
          <a:p>
            <a:r>
              <a:rPr lang="en-US" sz="2400" dirty="0"/>
              <a:t>What happens to glucose steady state? </a:t>
            </a:r>
          </a:p>
          <a:p>
            <a:r>
              <a:rPr lang="en-US" sz="2400" dirty="0"/>
              <a:t>What happens to insulin steady state? </a:t>
            </a:r>
          </a:p>
          <a:p>
            <a:endParaRPr lang="en-US" sz="2400" dirty="0"/>
          </a:p>
          <a:p>
            <a:pPr marL="0" indent="0">
              <a:buNone/>
            </a:pPr>
            <a:endParaRPr lang="en-US" sz="2400" dirty="0"/>
          </a:p>
        </p:txBody>
      </p:sp>
      <p:sp>
        <p:nvSpPr>
          <p:cNvPr id="4"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Whiteboard exercise </a:t>
            </a:r>
          </a:p>
        </p:txBody>
      </p:sp>
    </p:spTree>
    <p:extLst>
      <p:ext uri="{BB962C8B-B14F-4D97-AF65-F5344CB8AC3E}">
        <p14:creationId xmlns:p14="http://schemas.microsoft.com/office/powerpoint/2010/main" val="9796757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use our model to quantitatively describe the steady state? </a:t>
            </a:r>
          </a:p>
        </p:txBody>
      </p:sp>
      <p:grpSp>
        <p:nvGrpSpPr>
          <p:cNvPr id="4" name="Group 3"/>
          <p:cNvGrpSpPr/>
          <p:nvPr/>
        </p:nvGrpSpPr>
        <p:grpSpPr>
          <a:xfrm>
            <a:off x="3088280" y="2547938"/>
            <a:ext cx="3990731" cy="3153004"/>
            <a:chOff x="3607652" y="2548132"/>
            <a:chExt cx="3990731" cy="3153004"/>
          </a:xfrm>
        </p:grpSpPr>
        <p:grpSp>
          <p:nvGrpSpPr>
            <p:cNvPr id="5" name="Group 4"/>
            <p:cNvGrpSpPr/>
            <p:nvPr/>
          </p:nvGrpSpPr>
          <p:grpSpPr>
            <a:xfrm>
              <a:off x="3607652" y="2833465"/>
              <a:ext cx="3990731" cy="2867671"/>
              <a:chOff x="3582715" y="3811156"/>
              <a:chExt cx="3990731" cy="2867671"/>
            </a:xfrm>
          </p:grpSpPr>
          <p:grpSp>
            <p:nvGrpSpPr>
              <p:cNvPr id="12" name="Group 11"/>
              <p:cNvGrpSpPr/>
              <p:nvPr/>
            </p:nvGrpSpPr>
            <p:grpSpPr>
              <a:xfrm>
                <a:off x="4189614" y="3906982"/>
                <a:ext cx="3300153" cy="2269981"/>
                <a:chOff x="4189614" y="3906982"/>
                <a:chExt cx="3300153" cy="2269981"/>
              </a:xfrm>
            </p:grpSpPr>
            <p:cxnSp>
              <p:nvCxnSpPr>
                <p:cNvPr id="15" name="Straight Connector 14"/>
                <p:cNvCxnSpPr/>
                <p:nvPr/>
              </p:nvCxnSpPr>
              <p:spPr>
                <a:xfrm>
                  <a:off x="4206240" y="3906982"/>
                  <a:ext cx="0" cy="22699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189614" y="6168650"/>
                  <a:ext cx="33001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a:xfrm rot="16200000">
                <a:off x="3271091" y="4122780"/>
                <a:ext cx="1146468" cy="523220"/>
              </a:xfrm>
              <a:prstGeom prst="rect">
                <a:avLst/>
              </a:prstGeom>
              <a:noFill/>
            </p:spPr>
            <p:txBody>
              <a:bodyPr wrap="none" lIns="91440" tIns="45720" rIns="91440" bIns="45720">
                <a:spAutoFit/>
              </a:bodyPr>
              <a:lstStyle/>
              <a:p>
                <a:pPr algn="ctr"/>
                <a:r>
                  <a:rPr lang="en-US" sz="2800" b="0" cap="none" spc="0" dirty="0">
                    <a:ln w="0"/>
                    <a:solidFill>
                      <a:schemeClr val="tx1"/>
                    </a:solidFill>
                  </a:rPr>
                  <a:t>Insulin</a:t>
                </a:r>
              </a:p>
            </p:txBody>
          </p:sp>
          <p:sp>
            <p:nvSpPr>
              <p:cNvPr id="14" name="Rectangle 13"/>
              <p:cNvSpPr/>
              <p:nvPr/>
            </p:nvSpPr>
            <p:spPr>
              <a:xfrm>
                <a:off x="6234361" y="6155607"/>
                <a:ext cx="1339085" cy="523220"/>
              </a:xfrm>
              <a:prstGeom prst="rect">
                <a:avLst/>
              </a:prstGeom>
              <a:noFill/>
            </p:spPr>
            <p:txBody>
              <a:bodyPr wrap="none" lIns="91440" tIns="45720" rIns="91440" bIns="45720">
                <a:spAutoFit/>
              </a:bodyPr>
              <a:lstStyle/>
              <a:p>
                <a:pPr algn="ctr"/>
                <a:r>
                  <a:rPr lang="en-US" sz="2800" b="0" cap="none" spc="0" dirty="0">
                    <a:ln w="0"/>
                    <a:solidFill>
                      <a:schemeClr val="tx1"/>
                    </a:solidFill>
                  </a:rPr>
                  <a:t>Glucose</a:t>
                </a:r>
              </a:p>
            </p:txBody>
          </p:sp>
        </p:grpSp>
        <p:grpSp>
          <p:nvGrpSpPr>
            <p:cNvPr id="6" name="Group 5"/>
            <p:cNvGrpSpPr/>
            <p:nvPr/>
          </p:nvGrpSpPr>
          <p:grpSpPr>
            <a:xfrm>
              <a:off x="4247804" y="3073584"/>
              <a:ext cx="3116492" cy="2104332"/>
              <a:chOff x="7905403" y="2692113"/>
              <a:chExt cx="3116492" cy="2104332"/>
            </a:xfrm>
          </p:grpSpPr>
          <p:sp>
            <p:nvSpPr>
              <p:cNvPr id="10" name="Rectangle 9"/>
              <p:cNvSpPr/>
              <p:nvPr/>
            </p:nvSpPr>
            <p:spPr>
              <a:xfrm>
                <a:off x="9753599" y="2970507"/>
                <a:ext cx="1268296" cy="646331"/>
              </a:xfrm>
              <a:prstGeom prst="rect">
                <a:avLst/>
              </a:prstGeom>
            </p:spPr>
            <p:txBody>
              <a:bodyPr wrap="none">
                <a:spAutoFit/>
              </a:bodyPr>
              <a:lstStyle/>
              <a:p>
                <a:r>
                  <a:rPr lang="en-US" b="1" dirty="0">
                    <a:solidFill>
                      <a:srgbClr val="00B0F0"/>
                    </a:solidFill>
                  </a:rPr>
                  <a:t>Insulin line</a:t>
                </a:r>
              </a:p>
              <a:p>
                <a:endParaRPr lang="en-US" dirty="0">
                  <a:solidFill>
                    <a:srgbClr val="00B0F0"/>
                  </a:solidFill>
                </a:endParaRPr>
              </a:p>
            </p:txBody>
          </p:sp>
          <p:sp>
            <p:nvSpPr>
              <p:cNvPr id="11" name="Freeform 10"/>
              <p:cNvSpPr/>
              <p:nvPr/>
            </p:nvSpPr>
            <p:spPr>
              <a:xfrm>
                <a:off x="7905403" y="2692113"/>
                <a:ext cx="2992581" cy="2104332"/>
              </a:xfrm>
              <a:custGeom>
                <a:avLst/>
                <a:gdLst>
                  <a:gd name="connsiteX0" fmla="*/ 0 w 2884516"/>
                  <a:gd name="connsiteY0" fmla="*/ 2019993 h 2019993"/>
                  <a:gd name="connsiteX1" fmla="*/ 1005840 w 2884516"/>
                  <a:gd name="connsiteY1" fmla="*/ 1504604 h 2019993"/>
                  <a:gd name="connsiteX2" fmla="*/ 1479665 w 2884516"/>
                  <a:gd name="connsiteY2" fmla="*/ 374073 h 2019993"/>
                  <a:gd name="connsiteX3" fmla="*/ 2884516 w 2884516"/>
                  <a:gd name="connsiteY3" fmla="*/ 0 h 2019993"/>
                </a:gdLst>
                <a:ahLst/>
                <a:cxnLst>
                  <a:cxn ang="0">
                    <a:pos x="connsiteX0" y="connsiteY0"/>
                  </a:cxn>
                  <a:cxn ang="0">
                    <a:pos x="connsiteX1" y="connsiteY1"/>
                  </a:cxn>
                  <a:cxn ang="0">
                    <a:pos x="connsiteX2" y="connsiteY2"/>
                  </a:cxn>
                  <a:cxn ang="0">
                    <a:pos x="connsiteX3" y="connsiteY3"/>
                  </a:cxn>
                </a:cxnLst>
                <a:rect l="l" t="t" r="r" b="b"/>
                <a:pathLst>
                  <a:path w="2884516" h="2019993">
                    <a:moveTo>
                      <a:pt x="0" y="2019993"/>
                    </a:moveTo>
                    <a:cubicBezTo>
                      <a:pt x="379614" y="1899458"/>
                      <a:pt x="759229" y="1778924"/>
                      <a:pt x="1005840" y="1504604"/>
                    </a:cubicBezTo>
                    <a:cubicBezTo>
                      <a:pt x="1252451" y="1230284"/>
                      <a:pt x="1166552" y="624840"/>
                      <a:pt x="1479665" y="374073"/>
                    </a:cubicBezTo>
                    <a:cubicBezTo>
                      <a:pt x="1792778" y="123306"/>
                      <a:pt x="2338647" y="61653"/>
                      <a:pt x="2884516" y="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214551" y="2548132"/>
              <a:ext cx="3204833" cy="2431079"/>
              <a:chOff x="7892658" y="2107670"/>
              <a:chExt cx="3204833" cy="2431079"/>
            </a:xfrm>
          </p:grpSpPr>
          <p:sp>
            <p:nvSpPr>
              <p:cNvPr id="8" name="Freeform 7"/>
              <p:cNvSpPr/>
              <p:nvPr/>
            </p:nvSpPr>
            <p:spPr>
              <a:xfrm>
                <a:off x="8229600" y="2576945"/>
                <a:ext cx="2867891" cy="1961804"/>
              </a:xfrm>
              <a:custGeom>
                <a:avLst/>
                <a:gdLst>
                  <a:gd name="connsiteX0" fmla="*/ 0 w 2867891"/>
                  <a:gd name="connsiteY0" fmla="*/ 0 h 1961804"/>
                  <a:gd name="connsiteX1" fmla="*/ 631767 w 2867891"/>
                  <a:gd name="connsiteY1" fmla="*/ 1471353 h 1961804"/>
                  <a:gd name="connsiteX2" fmla="*/ 2867891 w 2867891"/>
                  <a:gd name="connsiteY2" fmla="*/ 1961804 h 1961804"/>
                </a:gdLst>
                <a:ahLst/>
                <a:cxnLst>
                  <a:cxn ang="0">
                    <a:pos x="connsiteX0" y="connsiteY0"/>
                  </a:cxn>
                  <a:cxn ang="0">
                    <a:pos x="connsiteX1" y="connsiteY1"/>
                  </a:cxn>
                  <a:cxn ang="0">
                    <a:pos x="connsiteX2" y="connsiteY2"/>
                  </a:cxn>
                </a:cxnLst>
                <a:rect l="l" t="t" r="r" b="b"/>
                <a:pathLst>
                  <a:path w="2867891" h="1961804">
                    <a:moveTo>
                      <a:pt x="0" y="0"/>
                    </a:moveTo>
                    <a:cubicBezTo>
                      <a:pt x="76892" y="572193"/>
                      <a:pt x="153785" y="1144386"/>
                      <a:pt x="631767" y="1471353"/>
                    </a:cubicBezTo>
                    <a:cubicBezTo>
                      <a:pt x="1109749" y="1798320"/>
                      <a:pt x="1988820" y="1880062"/>
                      <a:pt x="2867891" y="1961804"/>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892658" y="2107670"/>
                <a:ext cx="1996915" cy="369332"/>
              </a:xfrm>
              <a:prstGeom prst="rect">
                <a:avLst/>
              </a:prstGeom>
            </p:spPr>
            <p:txBody>
              <a:bodyPr wrap="square">
                <a:spAutoFit/>
              </a:bodyPr>
              <a:lstStyle/>
              <a:p>
                <a:pPr algn="just"/>
                <a:r>
                  <a:rPr lang="en-US" b="1" dirty="0">
                    <a:solidFill>
                      <a:schemeClr val="accent2">
                        <a:lumMod val="75000"/>
                      </a:schemeClr>
                    </a:solidFill>
                  </a:rPr>
                  <a:t>Glucose line</a:t>
                </a:r>
                <a:endParaRPr lang="en-US" dirty="0"/>
              </a:p>
            </p:txBody>
          </p:sp>
        </p:grpSp>
      </p:grpSp>
      <p:sp>
        <p:nvSpPr>
          <p:cNvPr id="17" name="Oval 16"/>
          <p:cNvSpPr/>
          <p:nvPr/>
        </p:nvSpPr>
        <p:spPr>
          <a:xfrm>
            <a:off x="4759210" y="4495944"/>
            <a:ext cx="149629" cy="15613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5000279" y="4558357"/>
            <a:ext cx="2518756" cy="15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7707051" y="4216855"/>
                <a:ext cx="3027624" cy="786882"/>
              </a:xfrm>
              <a:prstGeom prst="rect">
                <a:avLst/>
              </a:prstGeom>
            </p:spPr>
            <p:txBody>
              <a:bodyPr wrap="none">
                <a:spAutoFit/>
              </a:bodyPr>
              <a:lstStyle/>
              <a:p>
                <a:r>
                  <a:rPr lang="en-US" dirty="0">
                    <a:solidFill>
                      <a:srgbClr val="000000"/>
                    </a:solidFill>
                    <a:latin typeface="Calibri" panose="020F0502020204030204" pitchFamily="34" charset="0"/>
                    <a:ea typeface="Times New Roman" panose="02020603050405020304" pitchFamily="18" charset="0"/>
                  </a:rPr>
                  <a:t>The steady state of the system</a:t>
                </a:r>
              </a:p>
              <a:p>
                <a:r>
                  <a:rPr lang="en-US" dirty="0">
                    <a:solidFill>
                      <a:srgbClr val="000000"/>
                    </a:solidFill>
                    <a:latin typeface="Calibri" panose="020F0502020204030204" pitchFamily="34" charset="0"/>
                  </a:rPr>
                  <a:t>Where </a:t>
                </a:r>
                <a14:m>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smtClean="0">
                        <a:latin typeface="Cambria Math" panose="02040503050406030204" pitchFamily="18" charset="0"/>
                      </a:rPr>
                      <m:t>,</m:t>
                    </m:r>
                    <m:f>
                      <m:fPr>
                        <m:ctrlPr>
                          <a:rPr lang="en-US" b="1" i="1" dirty="0">
                            <a:latin typeface="Cambria Math" panose="02040503050406030204" pitchFamily="18" charset="0"/>
                          </a:rPr>
                        </m:ctrlPr>
                      </m:fPr>
                      <m:num>
                        <m:r>
                          <a:rPr lang="en-US" b="1" i="1" dirty="0">
                            <a:latin typeface="Cambria Math" panose="02040503050406030204" pitchFamily="18" charset="0"/>
                          </a:rPr>
                          <m:t>𝒅</m:t>
                        </m:r>
                        <m:r>
                          <a:rPr lang="en-US" b="1" i="1" dirty="0" smtClean="0">
                            <a:latin typeface="Cambria Math" panose="02040503050406030204" pitchFamily="18" charset="0"/>
                          </a:rPr>
                          <m:t>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oMath>
                </a14:m>
                <a:r>
                  <a:rPr lang="en-US" dirty="0"/>
                  <a:t> 0 </a:t>
                </a:r>
              </a:p>
            </p:txBody>
          </p:sp>
        </mc:Choice>
        <mc:Fallback xmlns="">
          <p:sp>
            <p:nvSpPr>
              <p:cNvPr id="19" name="Rectangle 18"/>
              <p:cNvSpPr>
                <a:spLocks noRot="1" noChangeAspect="1" noMove="1" noResize="1" noEditPoints="1" noAdjustHandles="1" noChangeArrowheads="1" noChangeShapeType="1" noTextEdit="1"/>
              </p:cNvSpPr>
              <p:nvPr/>
            </p:nvSpPr>
            <p:spPr>
              <a:xfrm>
                <a:off x="7707051" y="4216855"/>
                <a:ext cx="3027624" cy="786882"/>
              </a:xfrm>
              <a:prstGeom prst="rect">
                <a:avLst/>
              </a:prstGeom>
              <a:blipFill>
                <a:blip r:embed="rId2"/>
                <a:stretch>
                  <a:fillRect l="-1610" t="-4651" r="-1207" b="-3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202075" y="2890320"/>
                <a:ext cx="910827" cy="570669"/>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b="1" i="1" dirty="0" smtClean="0">
                          <a:solidFill>
                            <a:schemeClr val="accent2">
                              <a:lumMod val="75000"/>
                            </a:schemeClr>
                          </a:solidFill>
                          <a:latin typeface="Cambria Math" panose="02040503050406030204" pitchFamily="18" charset="0"/>
                        </a:rPr>
                        <m:t>𝑰</m:t>
                      </m:r>
                      <m:r>
                        <a:rPr lang="en-US" b="1" i="1" dirty="0" smtClean="0">
                          <a:solidFill>
                            <a:schemeClr val="accent2">
                              <a:lumMod val="75000"/>
                            </a:schemeClr>
                          </a:solidFill>
                          <a:latin typeface="Cambria Math" panose="02040503050406030204" pitchFamily="18" charset="0"/>
                        </a:rPr>
                        <m:t>=</m:t>
                      </m:r>
                      <m:f>
                        <m:fPr>
                          <m:ctrlPr>
                            <a:rPr lang="en-US" b="1" i="1" dirty="0">
                              <a:solidFill>
                                <a:schemeClr val="accent2">
                                  <a:lumMod val="75000"/>
                                </a:schemeClr>
                              </a:solidFill>
                              <a:latin typeface="Cambria Math" panose="02040503050406030204" pitchFamily="18" charset="0"/>
                            </a:rPr>
                          </m:ctrlPr>
                        </m:fPr>
                        <m:num>
                          <m:r>
                            <a:rPr lang="en-US" b="1" i="1" dirty="0">
                              <a:solidFill>
                                <a:schemeClr val="accent2">
                                  <a:lumMod val="75000"/>
                                </a:schemeClr>
                              </a:solidFill>
                              <a:latin typeface="Cambria Math" panose="02040503050406030204" pitchFamily="18" charset="0"/>
                            </a:rPr>
                            <m:t>𝒎</m:t>
                          </m:r>
                        </m:num>
                        <m:den>
                          <m:r>
                            <a:rPr lang="en-US" b="1" i="1" dirty="0">
                              <a:solidFill>
                                <a:schemeClr val="accent2">
                                  <a:lumMod val="75000"/>
                                </a:schemeClr>
                              </a:solidFill>
                              <a:latin typeface="Cambria Math" panose="02040503050406030204" pitchFamily="18" charset="0"/>
                            </a:rPr>
                            <m:t>𝒔𝑮</m:t>
                          </m:r>
                        </m:den>
                      </m:f>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02075" y="2890320"/>
                <a:ext cx="910827" cy="57066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5488483" y="3726876"/>
                <a:ext cx="1322029" cy="6542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solidFill>
                            <a:srgbClr val="00B0F0"/>
                          </a:solidFill>
                          <a:latin typeface="Cambria Math" panose="02040503050406030204" pitchFamily="18" charset="0"/>
                        </a:rPr>
                        <m:t>𝑰</m:t>
                      </m:r>
                      <m:r>
                        <a:rPr lang="en-US" b="1" i="1" dirty="0">
                          <a:solidFill>
                            <a:srgbClr val="00B0F0"/>
                          </a:solidFill>
                          <a:latin typeface="Cambria Math" panose="02040503050406030204" pitchFamily="18" charset="0"/>
                        </a:rPr>
                        <m:t>=</m:t>
                      </m:r>
                      <m:f>
                        <m:fPr>
                          <m:ctrlPr>
                            <a:rPr lang="en-US" b="1" i="1" dirty="0">
                              <a:solidFill>
                                <a:srgbClr val="00B0F0"/>
                              </a:solidFill>
                              <a:latin typeface="Cambria Math" panose="02040503050406030204" pitchFamily="18" charset="0"/>
                            </a:rPr>
                          </m:ctrlPr>
                        </m:fPr>
                        <m:num>
                          <m:r>
                            <a:rPr lang="en-US" b="1" i="1" dirty="0">
                              <a:solidFill>
                                <a:srgbClr val="00B0F0"/>
                              </a:solidFill>
                              <a:latin typeface="Cambria Math" panose="02040503050406030204" pitchFamily="18" charset="0"/>
                            </a:rPr>
                            <m:t>𝑩</m:t>
                          </m:r>
                        </m:num>
                        <m:den>
                          <m:r>
                            <a:rPr lang="en-US" b="1" i="1" dirty="0">
                              <a:solidFill>
                                <a:srgbClr val="00B0F0"/>
                              </a:solidFill>
                              <a:latin typeface="Cambria Math" panose="02040503050406030204" pitchFamily="18" charset="0"/>
                            </a:rPr>
                            <m:t>𝜸</m:t>
                          </m:r>
                        </m:den>
                      </m:f>
                      <m:r>
                        <a:rPr lang="en-US" b="1" i="1" dirty="0">
                          <a:solidFill>
                            <a:srgbClr val="00B0F0"/>
                          </a:solidFill>
                          <a:latin typeface="Cambria Math" panose="02040503050406030204" pitchFamily="18" charset="0"/>
                        </a:rPr>
                        <m:t>𝒇</m:t>
                      </m:r>
                      <m:d>
                        <m:dPr>
                          <m:ctrlPr>
                            <a:rPr lang="en-US" b="1" i="1" dirty="0">
                              <a:solidFill>
                                <a:srgbClr val="00B0F0"/>
                              </a:solidFill>
                              <a:latin typeface="Cambria Math" panose="02040503050406030204" pitchFamily="18" charset="0"/>
                            </a:rPr>
                          </m:ctrlPr>
                        </m:dPr>
                        <m:e>
                          <m:r>
                            <a:rPr lang="en-US" b="1" i="1" dirty="0">
                              <a:solidFill>
                                <a:srgbClr val="00B0F0"/>
                              </a:solidFill>
                              <a:latin typeface="Cambria Math" panose="02040503050406030204" pitchFamily="18" charset="0"/>
                            </a:rPr>
                            <m:t>𝑮</m:t>
                          </m:r>
                        </m:e>
                      </m:d>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5488483" y="3726876"/>
                <a:ext cx="1322029" cy="65428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5546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We can use an approximation of </a:t>
                </a:r>
                <a14:m>
                  <m:oMath xmlns:m="http://schemas.openxmlformats.org/officeDocument/2006/math">
                    <m: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𝑓</m:t>
                    </m:r>
                    <m:d>
                      <m:dPr>
                        <m:ctrlP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dPr>
                      <m:e>
                        <m: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d>
                  </m:oMath>
                </a14:m>
                <a:r>
                  <a:rPr lang="en-US" sz="3600" dirty="0"/>
                  <a:t> in order to simplify system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797" t="-1843" b="-82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714875" cy="4351338"/>
              </a:xfrm>
            </p:spPr>
            <p:txBody>
              <a:bodyPr/>
              <a:lstStyle/>
              <a:p>
                <a14:m>
                  <m:oMath xmlns:m="http://schemas.openxmlformats.org/officeDocument/2006/math">
                    <m:r>
                      <a:rPr lang="en-US" sz="2000" i="1" smtClean="0">
                        <a:solidFill>
                          <a:srgbClr val="000000"/>
                        </a:solidFill>
                        <a:latin typeface="Cambria Math" panose="02040503050406030204" pitchFamily="18" charset="0"/>
                        <a:ea typeface="Times New Roman" panose="02020603050405020304" pitchFamily="18" charset="0"/>
                        <a:cs typeface="Calibri" panose="020F0502020204030204" pitchFamily="34" charset="0"/>
                      </a:rPr>
                      <m:t>𝑓</m:t>
                    </m:r>
                    <m:d>
                      <m:d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dPr>
                      <m:e>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d>
                  </m:oMath>
                </a14:m>
                <a:r>
                  <a:rPr lang="en-US" sz="2000" dirty="0"/>
                  <a:t> is S-shaped, increasing curve</a:t>
                </a:r>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714875" cy="4351338"/>
              </a:xfrm>
              <a:blipFill>
                <a:blip r:embed="rId3"/>
                <a:stretch>
                  <a:fillRect l="-1164" t="-1401"/>
                </a:stretch>
              </a:blipFill>
            </p:spPr>
            <p:txBody>
              <a:bodyPr/>
              <a:lstStyle/>
              <a:p>
                <a:r>
                  <a:rPr lang="en-US">
                    <a:noFill/>
                  </a:rPr>
                  <a:t> </a:t>
                </a:r>
              </a:p>
            </p:txBody>
          </p:sp>
        </mc:Fallback>
      </mc:AlternateContent>
      <p:pic>
        <p:nvPicPr>
          <p:cNvPr id="9" name="Picture 8"/>
          <p:cNvPicPr/>
          <p:nvPr/>
        </p:nvPicPr>
        <p:blipFill>
          <a:blip r:embed="rId4"/>
          <a:stretch>
            <a:fillRect/>
          </a:stretch>
        </p:blipFill>
        <p:spPr>
          <a:xfrm>
            <a:off x="7731601" y="1690688"/>
            <a:ext cx="3622199" cy="2969894"/>
          </a:xfrm>
          <a:prstGeom prst="rect">
            <a:avLst/>
          </a:prstGeom>
        </p:spPr>
      </p:pic>
    </p:spTree>
    <p:extLst>
      <p:ext uri="{BB962C8B-B14F-4D97-AF65-F5344CB8AC3E}">
        <p14:creationId xmlns:p14="http://schemas.microsoft.com/office/powerpoint/2010/main" val="6822474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We can use an approximation of </a:t>
                </a:r>
                <a14:m>
                  <m:oMath xmlns:m="http://schemas.openxmlformats.org/officeDocument/2006/math">
                    <m: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𝑓</m:t>
                    </m:r>
                    <m:d>
                      <m:dPr>
                        <m:ctrlP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dPr>
                      <m:e>
                        <m: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d>
                  </m:oMath>
                </a14:m>
                <a:r>
                  <a:rPr lang="en-US" sz="3600" dirty="0"/>
                  <a:t> in order to simplify system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797" t="-1843" b="-82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724525" cy="4351338"/>
              </a:xfrm>
            </p:spPr>
            <p:txBody>
              <a:bodyPr/>
              <a:lstStyle/>
              <a:p>
                <a14:m>
                  <m:oMath xmlns:m="http://schemas.openxmlformats.org/officeDocument/2006/math">
                    <m:r>
                      <a:rPr lang="en-US" sz="2000" i="1" smtClean="0">
                        <a:solidFill>
                          <a:srgbClr val="000000"/>
                        </a:solidFill>
                        <a:latin typeface="Cambria Math" panose="02040503050406030204" pitchFamily="18" charset="0"/>
                        <a:ea typeface="Times New Roman" panose="02020603050405020304" pitchFamily="18" charset="0"/>
                        <a:cs typeface="Calibri" panose="020F0502020204030204" pitchFamily="34" charset="0"/>
                      </a:rPr>
                      <m:t>𝑓</m:t>
                    </m:r>
                    <m:d>
                      <m:d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dPr>
                      <m:e>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d>
                  </m:oMath>
                </a14:m>
                <a:r>
                  <a:rPr lang="en-US" sz="2000" dirty="0"/>
                  <a:t> is S-shaped, increasing curve</a:t>
                </a:r>
              </a:p>
              <a:p>
                <a:r>
                  <a:rPr lang="en-US" sz="2000" dirty="0"/>
                  <a:t>S-shaped curves are well-described in many biological systems by a Hill function</a:t>
                </a:r>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724525" cy="4351338"/>
              </a:xfrm>
              <a:blipFill>
                <a:blip r:embed="rId3"/>
                <a:stretch>
                  <a:fillRect l="-958" t="-1401"/>
                </a:stretch>
              </a:blipFill>
            </p:spPr>
            <p:txBody>
              <a:bodyPr/>
              <a:lstStyle/>
              <a:p>
                <a:r>
                  <a:rPr lang="en-US">
                    <a:noFill/>
                  </a:rPr>
                  <a:t> </a:t>
                </a:r>
              </a:p>
            </p:txBody>
          </p:sp>
        </mc:Fallback>
      </mc:AlternateContent>
      <p:pic>
        <p:nvPicPr>
          <p:cNvPr id="4" name="Picture 3"/>
          <p:cNvPicPr/>
          <p:nvPr/>
        </p:nvPicPr>
        <p:blipFill>
          <a:blip r:embed="rId4"/>
          <a:stretch>
            <a:fillRect/>
          </a:stretch>
        </p:blipFill>
        <p:spPr>
          <a:xfrm>
            <a:off x="7731601" y="1690688"/>
            <a:ext cx="3622199" cy="296989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212119" y="3025596"/>
                <a:ext cx="2304541" cy="834524"/>
              </a:xfrm>
              <a:prstGeom prst="rect">
                <a:avLst/>
              </a:prstGeom>
            </p:spPr>
            <p:txBody>
              <a:bodyPr wrap="non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000" i="1" smtClean="0">
                          <a:solidFill>
                            <a:srgbClr val="000000"/>
                          </a:solidFill>
                          <a:latin typeface="Cambria Math" panose="02040503050406030204" pitchFamily="18" charset="0"/>
                          <a:ea typeface="Times New Roman" panose="02020603050405020304" pitchFamily="18" charset="0"/>
                          <a:cs typeface="Calibri" panose="020F0502020204030204" pitchFamily="34" charset="0"/>
                        </a:rPr>
                        <m:t>𝑓</m:t>
                      </m:r>
                      <m:d>
                        <m:d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dPr>
                        <m:e>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d>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 </m:t>
                      </m:r>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𝑞</m:t>
                      </m:r>
                      <m:f>
                        <m:f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sSupPr>
                            <m:e>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sup>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𝑛</m:t>
                              </m:r>
                            </m:sup>
                          </m:sSup>
                        </m:num>
                        <m:den>
                          <m:sSup>
                            <m:sSup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sSupPr>
                            <m:e>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𝐾</m:t>
                              </m:r>
                            </m:e>
                            <m:sup>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𝑛</m:t>
                              </m:r>
                            </m:sup>
                          </m:sSup>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m:t>
                          </m:r>
                          <m:sSup>
                            <m:sSup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sSupPr>
                            <m:e>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sup>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𝑛</m:t>
                              </m:r>
                            </m:sup>
                          </m:sSup>
                        </m:den>
                      </m:f>
                    </m:oMath>
                  </m:oMathPara>
                </a14:m>
                <a:endParaRPr lang="en-US"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212119" y="3025596"/>
                <a:ext cx="2304541" cy="8345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717449" y="3000294"/>
                <a:ext cx="3671252" cy="332912"/>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𝑞</m:t>
                    </m:r>
                  </m:oMath>
                </a14:m>
                <a:r>
                  <a:rPr lang="en-US" sz="1200" dirty="0"/>
                  <a:t> - Maximal insulin production</a:t>
                </a:r>
              </a:p>
            </p:txBody>
          </p:sp>
        </mc:Choice>
        <mc:Fallback xmlns="">
          <p:sp>
            <p:nvSpPr>
              <p:cNvPr id="6" name="TextBox 5"/>
              <p:cNvSpPr txBox="1">
                <a:spLocks noRot="1" noChangeAspect="1" noMove="1" noResize="1" noEditPoints="1" noAdjustHandles="1" noChangeArrowheads="1" noChangeShapeType="1" noTextEdit="1"/>
              </p:cNvSpPr>
              <p:nvPr/>
            </p:nvSpPr>
            <p:spPr>
              <a:xfrm>
                <a:off x="3717449" y="3000294"/>
                <a:ext cx="3671252" cy="332912"/>
              </a:xfrm>
              <a:prstGeom prst="rect">
                <a:avLst/>
              </a:prstGeom>
              <a:blipFill>
                <a:blip r:embed="rId6"/>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717449" y="3317332"/>
                <a:ext cx="3671252" cy="332912"/>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𝐾</m:t>
                    </m:r>
                  </m:oMath>
                </a14:m>
                <a:r>
                  <a:rPr lang="en-US" sz="1200" dirty="0"/>
                  <a:t>- Glucose half-way concentration </a:t>
                </a:r>
              </a:p>
            </p:txBody>
          </p:sp>
        </mc:Choice>
        <mc:Fallback xmlns="">
          <p:sp>
            <p:nvSpPr>
              <p:cNvPr id="7" name="TextBox 6"/>
              <p:cNvSpPr txBox="1">
                <a:spLocks noRot="1" noChangeAspect="1" noMove="1" noResize="1" noEditPoints="1" noAdjustHandles="1" noChangeArrowheads="1" noChangeShapeType="1" noTextEdit="1"/>
              </p:cNvSpPr>
              <p:nvPr/>
            </p:nvSpPr>
            <p:spPr>
              <a:xfrm>
                <a:off x="3717449" y="3317332"/>
                <a:ext cx="3671252" cy="332912"/>
              </a:xfrm>
              <a:prstGeom prst="rect">
                <a:avLst/>
              </a:prstGeom>
              <a:blipFill>
                <a:blip r:embed="rId7"/>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717449" y="3634370"/>
                <a:ext cx="3671252" cy="332912"/>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200" dirty="0"/>
                  <a:t> - steepness</a:t>
                </a:r>
              </a:p>
            </p:txBody>
          </p:sp>
        </mc:Choice>
        <mc:Fallback xmlns="">
          <p:sp>
            <p:nvSpPr>
              <p:cNvPr id="8" name="TextBox 7"/>
              <p:cNvSpPr txBox="1">
                <a:spLocks noRot="1" noChangeAspect="1" noMove="1" noResize="1" noEditPoints="1" noAdjustHandles="1" noChangeArrowheads="1" noChangeShapeType="1" noTextEdit="1"/>
              </p:cNvSpPr>
              <p:nvPr/>
            </p:nvSpPr>
            <p:spPr>
              <a:xfrm>
                <a:off x="3717449" y="3634370"/>
                <a:ext cx="3671252" cy="332912"/>
              </a:xfrm>
              <a:prstGeom prst="rect">
                <a:avLst/>
              </a:prstGeom>
              <a:blipFill>
                <a:blip r:embed="rId8"/>
                <a:stretch>
                  <a:fillRect b="-12727"/>
                </a:stretch>
              </a:blipFill>
            </p:spPr>
            <p:txBody>
              <a:bodyPr/>
              <a:lstStyle/>
              <a:p>
                <a:r>
                  <a:rPr lang="en-US">
                    <a:noFill/>
                  </a:rPr>
                  <a:t> </a:t>
                </a:r>
              </a:p>
            </p:txBody>
          </p:sp>
        </mc:Fallback>
      </mc:AlternateContent>
    </p:spTree>
    <p:extLst>
      <p:ext uri="{BB962C8B-B14F-4D97-AF65-F5344CB8AC3E}">
        <p14:creationId xmlns:p14="http://schemas.microsoft.com/office/powerpoint/2010/main" val="1398196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3600" dirty="0"/>
                  <a:t>We can use an approximation of </a:t>
                </a:r>
                <a14:m>
                  <m:oMath xmlns:m="http://schemas.openxmlformats.org/officeDocument/2006/math">
                    <m: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𝑓</m:t>
                    </m:r>
                    <m:d>
                      <m:dPr>
                        <m:ctrlP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dPr>
                      <m:e>
                        <m: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d>
                  </m:oMath>
                </a14:m>
                <a:r>
                  <a:rPr lang="en-US" sz="3600" dirty="0"/>
                  <a:t> in order to simplify system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797" t="-1843" b="-82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34000" cy="4351338"/>
              </a:xfrm>
            </p:spPr>
            <p:txBody>
              <a:bodyPr>
                <a:normAutofit/>
              </a:bodyPr>
              <a:lstStyle/>
              <a:p>
                <a14:m>
                  <m:oMath xmlns:m="http://schemas.openxmlformats.org/officeDocument/2006/math">
                    <m:r>
                      <a:rPr lang="en-US" sz="2000" i="1" smtClean="0">
                        <a:solidFill>
                          <a:srgbClr val="000000"/>
                        </a:solidFill>
                        <a:latin typeface="Cambria Math" panose="02040503050406030204" pitchFamily="18" charset="0"/>
                        <a:ea typeface="Times New Roman" panose="02020603050405020304" pitchFamily="18" charset="0"/>
                        <a:cs typeface="Calibri" panose="020F0502020204030204" pitchFamily="34" charset="0"/>
                      </a:rPr>
                      <m:t>𝑓</m:t>
                    </m:r>
                    <m:d>
                      <m:d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dPr>
                      <m:e>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d>
                  </m:oMath>
                </a14:m>
                <a:r>
                  <a:rPr lang="en-US" sz="2000" dirty="0"/>
                  <a:t> is S-shaped, increasing curve</a:t>
                </a:r>
              </a:p>
              <a:p>
                <a:r>
                  <a:rPr lang="en-US" sz="2000" dirty="0"/>
                  <a:t>S-shaped curves are well-described in many biological systems by a Hill function</a:t>
                </a:r>
              </a:p>
              <a:p>
                <a:endParaRPr lang="en-US" dirty="0"/>
              </a:p>
              <a:p>
                <a:pPr marL="0" indent="0">
                  <a:buNone/>
                </a:pPr>
                <a:endParaRPr lang="en-US" dirty="0"/>
              </a:p>
              <a:p>
                <a:pPr marL="0" indent="0">
                  <a:buNone/>
                </a:pPr>
                <a:endParaRPr lang="en-US" dirty="0"/>
              </a:p>
              <a:p>
                <a:r>
                  <a:rPr lang="en-US" sz="2400" dirty="0"/>
                  <a:t>Instead, we will use simple rising curve</a:t>
                </a:r>
              </a:p>
              <a:p>
                <a:pPr marL="0" indent="0">
                  <a:buNone/>
                </a:pPr>
                <a:r>
                  <a:rPr lang="en-US"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34000" cy="4351338"/>
              </a:xfrm>
              <a:blipFill>
                <a:blip r:embed="rId3"/>
                <a:stretch>
                  <a:fillRect l="-1600" t="-1401"/>
                </a:stretch>
              </a:blipFill>
            </p:spPr>
            <p:txBody>
              <a:bodyPr/>
              <a:lstStyle/>
              <a:p>
                <a:r>
                  <a:rPr lang="en-US">
                    <a:noFill/>
                  </a:rPr>
                  <a:t> </a:t>
                </a:r>
              </a:p>
            </p:txBody>
          </p:sp>
        </mc:Fallback>
      </mc:AlternateContent>
      <p:pic>
        <p:nvPicPr>
          <p:cNvPr id="4" name="Picture 3"/>
          <p:cNvPicPr/>
          <p:nvPr/>
        </p:nvPicPr>
        <p:blipFill>
          <a:blip r:embed="rId4"/>
          <a:stretch>
            <a:fillRect/>
          </a:stretch>
        </p:blipFill>
        <p:spPr>
          <a:xfrm>
            <a:off x="7731601" y="1690688"/>
            <a:ext cx="3622199" cy="296989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212119" y="3025596"/>
                <a:ext cx="2304541" cy="834524"/>
              </a:xfrm>
              <a:prstGeom prst="rect">
                <a:avLst/>
              </a:prstGeom>
            </p:spPr>
            <p:txBody>
              <a:bodyPr wrap="non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000" i="1" smtClean="0">
                          <a:solidFill>
                            <a:srgbClr val="000000"/>
                          </a:solidFill>
                          <a:latin typeface="Cambria Math" panose="02040503050406030204" pitchFamily="18" charset="0"/>
                          <a:ea typeface="Times New Roman" panose="02020603050405020304" pitchFamily="18" charset="0"/>
                          <a:cs typeface="Calibri" panose="020F0502020204030204" pitchFamily="34" charset="0"/>
                        </a:rPr>
                        <m:t>𝑓</m:t>
                      </m:r>
                      <m:d>
                        <m:d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dPr>
                        <m:e>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d>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 </m:t>
                      </m:r>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𝑞</m:t>
                      </m:r>
                      <m:f>
                        <m:f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fPr>
                        <m:num>
                          <m:sSup>
                            <m:sSup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sSupPr>
                            <m:e>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sup>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𝑛</m:t>
                              </m:r>
                            </m:sup>
                          </m:sSup>
                        </m:num>
                        <m:den>
                          <m:sSup>
                            <m:sSup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sSupPr>
                            <m:e>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𝐾</m:t>
                              </m:r>
                            </m:e>
                            <m:sup>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𝑛</m:t>
                              </m:r>
                            </m:sup>
                          </m:sSup>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m:t>
                          </m:r>
                          <m:sSup>
                            <m:sSupPr>
                              <m:ctrlP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sSupPr>
                            <m:e>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sup>
                              <m:r>
                                <a:rPr lang="en-US" sz="20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𝑛</m:t>
                              </m:r>
                            </m:sup>
                          </m:sSup>
                        </m:den>
                      </m:f>
                    </m:oMath>
                  </m:oMathPara>
                </a14:m>
                <a:endParaRPr lang="en-US"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212119" y="3025596"/>
                <a:ext cx="2304541" cy="8345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717449" y="3000294"/>
                <a:ext cx="3671252" cy="332912"/>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𝑞</m:t>
                    </m:r>
                  </m:oMath>
                </a14:m>
                <a:r>
                  <a:rPr lang="en-US" sz="1200" dirty="0"/>
                  <a:t> - Maximal insulin production</a:t>
                </a:r>
              </a:p>
            </p:txBody>
          </p:sp>
        </mc:Choice>
        <mc:Fallback xmlns="">
          <p:sp>
            <p:nvSpPr>
              <p:cNvPr id="6" name="TextBox 5"/>
              <p:cNvSpPr txBox="1">
                <a:spLocks noRot="1" noChangeAspect="1" noMove="1" noResize="1" noEditPoints="1" noAdjustHandles="1" noChangeArrowheads="1" noChangeShapeType="1" noTextEdit="1"/>
              </p:cNvSpPr>
              <p:nvPr/>
            </p:nvSpPr>
            <p:spPr>
              <a:xfrm>
                <a:off x="3717449" y="3000294"/>
                <a:ext cx="3671252" cy="332912"/>
              </a:xfrm>
              <a:prstGeom prst="rect">
                <a:avLst/>
              </a:prstGeom>
              <a:blipFill>
                <a:blip r:embed="rId6"/>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717449" y="3317332"/>
                <a:ext cx="3671252" cy="332912"/>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𝐾</m:t>
                    </m:r>
                  </m:oMath>
                </a14:m>
                <a:r>
                  <a:rPr lang="en-US" sz="1200" dirty="0"/>
                  <a:t>- Glucose half-way concentration </a:t>
                </a:r>
              </a:p>
            </p:txBody>
          </p:sp>
        </mc:Choice>
        <mc:Fallback xmlns="">
          <p:sp>
            <p:nvSpPr>
              <p:cNvPr id="7" name="TextBox 6"/>
              <p:cNvSpPr txBox="1">
                <a:spLocks noRot="1" noChangeAspect="1" noMove="1" noResize="1" noEditPoints="1" noAdjustHandles="1" noChangeArrowheads="1" noChangeShapeType="1" noTextEdit="1"/>
              </p:cNvSpPr>
              <p:nvPr/>
            </p:nvSpPr>
            <p:spPr>
              <a:xfrm>
                <a:off x="3717449" y="3317332"/>
                <a:ext cx="3671252" cy="332912"/>
              </a:xfrm>
              <a:prstGeom prst="rect">
                <a:avLst/>
              </a:prstGeom>
              <a:blipFill>
                <a:blip r:embed="rId7"/>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717449" y="3634370"/>
                <a:ext cx="3671252" cy="332912"/>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200" dirty="0"/>
                  <a:t> - steepness</a:t>
                </a:r>
              </a:p>
            </p:txBody>
          </p:sp>
        </mc:Choice>
        <mc:Fallback xmlns="">
          <p:sp>
            <p:nvSpPr>
              <p:cNvPr id="8" name="TextBox 7"/>
              <p:cNvSpPr txBox="1">
                <a:spLocks noRot="1" noChangeAspect="1" noMove="1" noResize="1" noEditPoints="1" noAdjustHandles="1" noChangeArrowheads="1" noChangeShapeType="1" noTextEdit="1"/>
              </p:cNvSpPr>
              <p:nvPr/>
            </p:nvSpPr>
            <p:spPr>
              <a:xfrm>
                <a:off x="3717449" y="3634370"/>
                <a:ext cx="3671252" cy="332912"/>
              </a:xfrm>
              <a:prstGeom prst="rect">
                <a:avLst/>
              </a:prstGeom>
              <a:blipFill>
                <a:blip r:embed="rId8"/>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38454" y="5060091"/>
                <a:ext cx="251023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000000"/>
                          </a:solidFill>
                          <a:latin typeface="Cambria Math" panose="02040503050406030204" pitchFamily="18" charset="0"/>
                          <a:ea typeface="Times New Roman" panose="02020603050405020304" pitchFamily="18" charset="0"/>
                          <a:cs typeface="Calibri" panose="020F0502020204030204" pitchFamily="34" charset="0"/>
                        </a:rPr>
                        <m:t>𝑓</m:t>
                      </m:r>
                      <m:d>
                        <m:dPr>
                          <m:ctrlP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ctrlPr>
                        </m:dPr>
                        <m:e>
                          <m: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𝐺</m:t>
                          </m:r>
                        </m:e>
                      </m:d>
                      <m:r>
                        <a:rPr lang="en-US" sz="3600" i="1">
                          <a:solidFill>
                            <a:srgbClr val="000000"/>
                          </a:solidFill>
                          <a:latin typeface="Cambria Math" panose="02040503050406030204" pitchFamily="18" charset="0"/>
                          <a:ea typeface="Times New Roman" panose="02020603050405020304" pitchFamily="18" charset="0"/>
                          <a:cs typeface="Calibri" panose="020F0502020204030204" pitchFamily="34" charset="0"/>
                        </a:rPr>
                        <m:t>= </m:t>
                      </m:r>
                      <m:r>
                        <a:rPr lang="en-US" sz="3600" i="1" smtClean="0">
                          <a:ln w="3175">
                            <a:solidFill>
                              <a:schemeClr val="tx1"/>
                            </a:solidFill>
                          </a:ln>
                          <a:solidFill>
                            <a:srgbClr val="00B0F0"/>
                          </a:solidFill>
                          <a:latin typeface="Cambria Math" panose="02040503050406030204" pitchFamily="18" charset="0"/>
                          <a:ea typeface="Times New Roman" panose="02020603050405020304" pitchFamily="18" charset="0"/>
                          <a:cs typeface="Calibri" panose="020F0502020204030204" pitchFamily="34" charset="0"/>
                        </a:rPr>
                        <m:t>𝑞𝐺</m:t>
                      </m:r>
                    </m:oMath>
                  </m:oMathPara>
                </a14:m>
                <a:endParaRPr lang="en-US" sz="3600" dirty="0">
                  <a:ln w="3175">
                    <a:solidFill>
                      <a:schemeClr val="tx1"/>
                    </a:solidFill>
                  </a:ln>
                  <a:solidFill>
                    <a:srgbClr val="00B0F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238454" y="5060091"/>
                <a:ext cx="2510239" cy="646331"/>
              </a:xfrm>
              <a:prstGeom prst="rect">
                <a:avLst/>
              </a:prstGeom>
              <a:blipFill>
                <a:blip r:embed="rId9"/>
                <a:stretch>
                  <a:fillRect/>
                </a:stretch>
              </a:blipFill>
            </p:spPr>
            <p:txBody>
              <a:bodyPr/>
              <a:lstStyle/>
              <a:p>
                <a:r>
                  <a:rPr lang="en-US">
                    <a:noFill/>
                  </a:rPr>
                  <a:t> </a:t>
                </a:r>
              </a:p>
            </p:txBody>
          </p:sp>
        </mc:Fallback>
      </mc:AlternateContent>
      <p:cxnSp>
        <p:nvCxnSpPr>
          <p:cNvPr id="11" name="Straight Connector 10"/>
          <p:cNvCxnSpPr/>
          <p:nvPr/>
        </p:nvCxnSpPr>
        <p:spPr>
          <a:xfrm flipV="1">
            <a:off x="8077200" y="1504950"/>
            <a:ext cx="2324100" cy="28575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077200" y="1507582"/>
            <a:ext cx="2324100" cy="28575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57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marL="514350" indent="-514350">
              <a:buAutoNum type="arabicPeriod"/>
            </a:pPr>
            <a:r>
              <a:rPr lang="en-US" dirty="0"/>
              <a:t>Introduction to the glucose-insulin circuit</a:t>
            </a:r>
          </a:p>
          <a:p>
            <a:pPr marL="514350" indent="-514350">
              <a:buAutoNum type="arabicPeriod"/>
            </a:pPr>
            <a:r>
              <a:rPr lang="en-US" dirty="0"/>
              <a:t>Beta-cell mass dynamics, compensation, and prediabetes</a:t>
            </a:r>
          </a:p>
          <a:p>
            <a:pPr marL="514350" indent="-514350">
              <a:buAutoNum type="arabicPeriod"/>
            </a:pPr>
            <a:r>
              <a:rPr lang="en-US" dirty="0"/>
              <a:t>Type-2 diabetes and mutant resistance</a:t>
            </a:r>
            <a:r>
              <a:rPr lang="en-US" b="1" dirty="0"/>
              <a:t>  </a:t>
            </a:r>
          </a:p>
          <a:p>
            <a:pPr marL="514350" indent="-514350">
              <a:buAutoNum type="arabicPeriod"/>
            </a:pPr>
            <a:endParaRPr lang="en-US" dirty="0"/>
          </a:p>
        </p:txBody>
      </p:sp>
    </p:spTree>
    <p:extLst>
      <p:ext uri="{BB962C8B-B14F-4D97-AF65-F5344CB8AC3E}">
        <p14:creationId xmlns:p14="http://schemas.microsoft.com/office/powerpoint/2010/main" val="14931357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approximations usually yield simple solution, that we can understand easily </a:t>
            </a:r>
          </a:p>
        </p:txBody>
      </p:sp>
      <p:sp>
        <p:nvSpPr>
          <p:cNvPr id="7" name="Content Placeholder 2"/>
          <p:cNvSpPr>
            <a:spLocks noGrp="1"/>
          </p:cNvSpPr>
          <p:nvPr>
            <p:ph idx="1"/>
          </p:nvPr>
        </p:nvSpPr>
        <p:spPr>
          <a:xfrm>
            <a:off x="838200" y="2073274"/>
            <a:ext cx="9429749" cy="4351338"/>
          </a:xfrm>
        </p:spPr>
        <p:txBody>
          <a:bodyPr>
            <a:normAutofit/>
          </a:bodyPr>
          <a:lstStyle/>
          <a:p>
            <a:pPr marL="0" indent="0">
              <a:buNone/>
            </a:pPr>
            <a:r>
              <a:rPr lang="en-US" sz="2400" dirty="0"/>
              <a:t>Using this approximation, we can easily calculate the steady state of the system</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8" name="Rectangle 7"/>
              <p:cNvSpPr/>
              <p:nvPr/>
            </p:nvSpPr>
            <p:spPr>
              <a:xfrm>
                <a:off x="838200" y="3271472"/>
                <a:ext cx="2028825" cy="14215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1" i="1" dirty="0" smtClean="0">
                              <a:latin typeface="Cambria Math" panose="02040503050406030204" pitchFamily="18" charset="0"/>
                            </a:rPr>
                          </m:ctrlPr>
                        </m:fPr>
                        <m:num>
                          <m:r>
                            <a:rPr lang="en-US" b="1" i="1" dirty="0">
                              <a:latin typeface="Cambria Math" panose="02040503050406030204" pitchFamily="18" charset="0"/>
                            </a:rPr>
                            <m:t>𝒅𝑰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38200" y="3271472"/>
                <a:ext cx="2028825" cy="142154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64463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approximations usually yield simple solution, that we can understand easily </a:t>
            </a:r>
          </a:p>
        </p:txBody>
      </p:sp>
      <p:sp>
        <p:nvSpPr>
          <p:cNvPr id="7" name="Content Placeholder 2"/>
          <p:cNvSpPr>
            <a:spLocks noGrp="1"/>
          </p:cNvSpPr>
          <p:nvPr>
            <p:ph idx="1"/>
          </p:nvPr>
        </p:nvSpPr>
        <p:spPr>
          <a:xfrm>
            <a:off x="838200" y="2073274"/>
            <a:ext cx="9429749" cy="4351338"/>
          </a:xfrm>
        </p:spPr>
        <p:txBody>
          <a:bodyPr>
            <a:normAutofit/>
          </a:bodyPr>
          <a:lstStyle/>
          <a:p>
            <a:pPr marL="0" indent="0">
              <a:buNone/>
            </a:pPr>
            <a:r>
              <a:rPr lang="en-US" sz="2400" dirty="0"/>
              <a:t>Using this approximation, we can easily calculate the steady state of the system</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8" name="Rectangle 7"/>
              <p:cNvSpPr/>
              <p:nvPr/>
            </p:nvSpPr>
            <p:spPr>
              <a:xfrm>
                <a:off x="838200" y="3271472"/>
                <a:ext cx="2028825" cy="14215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1" i="1" dirty="0" smtClean="0">
                              <a:latin typeface="Cambria Math" panose="02040503050406030204" pitchFamily="18" charset="0"/>
                            </a:rPr>
                          </m:ctrlPr>
                        </m:fPr>
                        <m:num>
                          <m:r>
                            <a:rPr lang="en-US" b="1" i="1" dirty="0">
                              <a:latin typeface="Cambria Math" panose="02040503050406030204" pitchFamily="18" charset="0"/>
                            </a:rPr>
                            <m:t>𝒅𝑰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38200" y="3271472"/>
                <a:ext cx="2028825" cy="14215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542708" y="3532023"/>
                <a:ext cx="2028825"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542708" y="3532023"/>
                <a:ext cx="2028825" cy="92333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24969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approximations usually yield simple solution, that we can understand easily </a:t>
            </a:r>
          </a:p>
        </p:txBody>
      </p:sp>
      <p:sp>
        <p:nvSpPr>
          <p:cNvPr id="7" name="Content Placeholder 2"/>
          <p:cNvSpPr>
            <a:spLocks noGrp="1"/>
          </p:cNvSpPr>
          <p:nvPr>
            <p:ph idx="1"/>
          </p:nvPr>
        </p:nvSpPr>
        <p:spPr>
          <a:xfrm>
            <a:off x="838200" y="2073274"/>
            <a:ext cx="9429749" cy="4351338"/>
          </a:xfrm>
        </p:spPr>
        <p:txBody>
          <a:bodyPr>
            <a:normAutofit/>
          </a:bodyPr>
          <a:lstStyle/>
          <a:p>
            <a:pPr marL="0" indent="0">
              <a:buNone/>
            </a:pPr>
            <a:r>
              <a:rPr lang="en-US" sz="2400" dirty="0"/>
              <a:t>Using this approximation, we can easily calculate the steady state of the system</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8" name="Rectangle 7"/>
              <p:cNvSpPr/>
              <p:nvPr/>
            </p:nvSpPr>
            <p:spPr>
              <a:xfrm>
                <a:off x="838200" y="3271472"/>
                <a:ext cx="2028825" cy="14215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1" i="1" dirty="0" smtClean="0">
                              <a:latin typeface="Cambria Math" panose="02040503050406030204" pitchFamily="18" charset="0"/>
                            </a:rPr>
                          </m:ctrlPr>
                        </m:fPr>
                        <m:num>
                          <m:r>
                            <a:rPr lang="en-US" b="1" i="1" dirty="0">
                              <a:latin typeface="Cambria Math" panose="02040503050406030204" pitchFamily="18" charset="0"/>
                            </a:rPr>
                            <m:t>𝒅𝑰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38200" y="3271472"/>
                <a:ext cx="2028825" cy="14215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542708" y="3532023"/>
                <a:ext cx="2028825"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542708" y="3532023"/>
                <a:ext cx="2028825"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985616" y="4826494"/>
                <a:ext cx="910827" cy="5706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𝑰</m:t>
                      </m:r>
                      <m:r>
                        <a:rPr lang="en-US" b="1" i="1" dirty="0">
                          <a:latin typeface="Cambria Math" panose="02040503050406030204" pitchFamily="18" charset="0"/>
                        </a:rPr>
                        <m:t>=</m:t>
                      </m:r>
                      <m:f>
                        <m:fPr>
                          <m:ctrlPr>
                            <a:rPr lang="en-US" b="1" i="1" dirty="0" smtClean="0">
                              <a:latin typeface="Cambria Math" panose="02040503050406030204" pitchFamily="18" charset="0"/>
                            </a:rPr>
                          </m:ctrlPr>
                        </m:fPr>
                        <m:num>
                          <m:r>
                            <a:rPr lang="en-US" b="1" i="1" dirty="0">
                              <a:latin typeface="Cambria Math" panose="02040503050406030204" pitchFamily="18" charset="0"/>
                            </a:rPr>
                            <m:t>𝒎</m:t>
                          </m:r>
                        </m:num>
                        <m:den>
                          <m:r>
                            <a:rPr lang="en-US" b="1" i="1" dirty="0" smtClean="0">
                              <a:latin typeface="Cambria Math" panose="02040503050406030204" pitchFamily="18" charset="0"/>
                            </a:rPr>
                            <m:t>𝒔𝑮</m:t>
                          </m:r>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985616" y="4826494"/>
                <a:ext cx="910827" cy="570669"/>
              </a:xfrm>
              <a:prstGeom prst="rect">
                <a:avLst/>
              </a:prstGeom>
              <a:blipFill>
                <a:blip r:embed="rId4"/>
                <a:stretch>
                  <a:fillRect/>
                </a:stretch>
              </a:blipFill>
            </p:spPr>
            <p:txBody>
              <a:bodyPr/>
              <a:lstStyle/>
              <a:p>
                <a:r>
                  <a:rPr lang="en-US">
                    <a:noFill/>
                  </a:rPr>
                  <a:t> </a:t>
                </a:r>
              </a:p>
            </p:txBody>
          </p:sp>
        </mc:Fallback>
      </mc:AlternateContent>
      <p:cxnSp>
        <p:nvCxnSpPr>
          <p:cNvPr id="14" name="Straight Arrow Connector 13"/>
          <p:cNvCxnSpPr/>
          <p:nvPr/>
        </p:nvCxnSpPr>
        <p:spPr>
          <a:xfrm flipH="1">
            <a:off x="4605336" y="4535748"/>
            <a:ext cx="1" cy="24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323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approximations usually yield simple solution, that we can understand easily </a:t>
            </a:r>
          </a:p>
        </p:txBody>
      </p:sp>
      <p:sp>
        <p:nvSpPr>
          <p:cNvPr id="7" name="Content Placeholder 2"/>
          <p:cNvSpPr>
            <a:spLocks noGrp="1"/>
          </p:cNvSpPr>
          <p:nvPr>
            <p:ph idx="1"/>
          </p:nvPr>
        </p:nvSpPr>
        <p:spPr>
          <a:xfrm>
            <a:off x="838200" y="2073274"/>
            <a:ext cx="9429749" cy="4351338"/>
          </a:xfrm>
        </p:spPr>
        <p:txBody>
          <a:bodyPr>
            <a:normAutofit/>
          </a:bodyPr>
          <a:lstStyle/>
          <a:p>
            <a:pPr marL="0" indent="0">
              <a:buNone/>
            </a:pPr>
            <a:r>
              <a:rPr lang="en-US" sz="2400" dirty="0"/>
              <a:t>Using this approximation, we can easily calculate the steady state of the system</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8" name="Rectangle 7"/>
              <p:cNvSpPr/>
              <p:nvPr/>
            </p:nvSpPr>
            <p:spPr>
              <a:xfrm>
                <a:off x="838200" y="3271472"/>
                <a:ext cx="2028825" cy="14215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1" i="1" dirty="0" smtClean="0">
                              <a:latin typeface="Cambria Math" panose="02040503050406030204" pitchFamily="18" charset="0"/>
                            </a:rPr>
                          </m:ctrlPr>
                        </m:fPr>
                        <m:num>
                          <m:r>
                            <a:rPr lang="en-US" b="1" i="1" dirty="0">
                              <a:latin typeface="Cambria Math" panose="02040503050406030204" pitchFamily="18" charset="0"/>
                            </a:rPr>
                            <m:t>𝒅𝑰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38200" y="3271472"/>
                <a:ext cx="2028825" cy="14215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542708" y="3532023"/>
                <a:ext cx="2028825"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542708" y="3532023"/>
                <a:ext cx="2028825"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096000" y="3481661"/>
                <a:ext cx="2419351" cy="5706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f>
                        <m:fPr>
                          <m:ctrlPr>
                            <a:rPr lang="en-US" b="1" i="1" dirty="0" smtClean="0">
                              <a:latin typeface="Cambria Math" panose="02040503050406030204" pitchFamily="18" charset="0"/>
                            </a:rPr>
                          </m:ctrlPr>
                        </m:fPr>
                        <m:num>
                          <m:r>
                            <a:rPr lang="en-US" b="1" i="1" dirty="0">
                              <a:latin typeface="Cambria Math" panose="02040503050406030204" pitchFamily="18" charset="0"/>
                            </a:rPr>
                            <m:t>𝜸</m:t>
                          </m:r>
                          <m:r>
                            <a:rPr lang="en-US" b="1" i="1" dirty="0" smtClean="0">
                              <a:latin typeface="Cambria Math" panose="02040503050406030204" pitchFamily="18" charset="0"/>
                            </a:rPr>
                            <m:t>𝒎</m:t>
                          </m:r>
                        </m:num>
                        <m:den>
                          <m:r>
                            <a:rPr lang="en-US" b="1" i="1" dirty="0" smtClean="0">
                              <a:latin typeface="Cambria Math" panose="02040503050406030204" pitchFamily="18" charset="0"/>
                            </a:rPr>
                            <m:t>𝒔𝑮</m:t>
                          </m:r>
                        </m:den>
                      </m:f>
                    </m:oMath>
                  </m:oMathPara>
                </a14:m>
                <a:endParaRPr lang="en-US" b="1" dirty="0"/>
              </a:p>
            </p:txBody>
          </p:sp>
        </mc:Choice>
        <mc:Fallback xmlns="">
          <p:sp>
            <p:nvSpPr>
              <p:cNvPr id="10" name="Rectangle 9"/>
              <p:cNvSpPr>
                <a:spLocks noRot="1" noChangeAspect="1" noMove="1" noResize="1" noEditPoints="1" noAdjustHandles="1" noChangeArrowheads="1" noChangeShapeType="1" noTextEdit="1"/>
              </p:cNvSpPr>
              <p:nvPr/>
            </p:nvSpPr>
            <p:spPr>
              <a:xfrm>
                <a:off x="6096000" y="3481661"/>
                <a:ext cx="2419351" cy="5706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985616" y="4826494"/>
                <a:ext cx="910827" cy="5706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𝑰</m:t>
                      </m:r>
                      <m:r>
                        <a:rPr lang="en-US" b="1" i="1" dirty="0">
                          <a:latin typeface="Cambria Math" panose="02040503050406030204" pitchFamily="18" charset="0"/>
                        </a:rPr>
                        <m:t>=</m:t>
                      </m:r>
                      <m:f>
                        <m:fPr>
                          <m:ctrlPr>
                            <a:rPr lang="en-US" b="1" i="1" dirty="0" smtClean="0">
                              <a:latin typeface="Cambria Math" panose="02040503050406030204" pitchFamily="18" charset="0"/>
                            </a:rPr>
                          </m:ctrlPr>
                        </m:fPr>
                        <m:num>
                          <m:r>
                            <a:rPr lang="en-US" b="1" i="1" dirty="0">
                              <a:latin typeface="Cambria Math" panose="02040503050406030204" pitchFamily="18" charset="0"/>
                            </a:rPr>
                            <m:t>𝒎</m:t>
                          </m:r>
                        </m:num>
                        <m:den>
                          <m:r>
                            <a:rPr lang="en-US" b="1" i="1" dirty="0" smtClean="0">
                              <a:latin typeface="Cambria Math" panose="02040503050406030204" pitchFamily="18" charset="0"/>
                            </a:rPr>
                            <m:t>𝒔𝑮</m:t>
                          </m:r>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985616" y="4826494"/>
                <a:ext cx="910827" cy="570669"/>
              </a:xfrm>
              <a:prstGeom prst="rect">
                <a:avLst/>
              </a:prstGeom>
              <a:blipFill>
                <a:blip r:embed="rId5"/>
                <a:stretch>
                  <a:fillRect/>
                </a:stretch>
              </a:blipFill>
            </p:spPr>
            <p:txBody>
              <a:bodyPr/>
              <a:lstStyle/>
              <a:p>
                <a:r>
                  <a:rPr lang="en-US">
                    <a:noFill/>
                  </a:rPr>
                  <a:t> </a:t>
                </a:r>
              </a:p>
            </p:txBody>
          </p:sp>
        </mc:Fallback>
      </mc:AlternateContent>
      <p:cxnSp>
        <p:nvCxnSpPr>
          <p:cNvPr id="14" name="Straight Arrow Connector 13"/>
          <p:cNvCxnSpPr/>
          <p:nvPr/>
        </p:nvCxnSpPr>
        <p:spPr>
          <a:xfrm flipH="1">
            <a:off x="4605336" y="4535748"/>
            <a:ext cx="1" cy="24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909839" y="3943495"/>
            <a:ext cx="2786361" cy="1208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337581" y="3752749"/>
            <a:ext cx="1110844" cy="17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104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approximations usually yield simple solution, that we can understand easily </a:t>
            </a:r>
          </a:p>
        </p:txBody>
      </p:sp>
      <p:sp>
        <p:nvSpPr>
          <p:cNvPr id="7" name="Content Placeholder 2"/>
          <p:cNvSpPr>
            <a:spLocks noGrp="1"/>
          </p:cNvSpPr>
          <p:nvPr>
            <p:ph idx="1"/>
          </p:nvPr>
        </p:nvSpPr>
        <p:spPr>
          <a:xfrm>
            <a:off x="838200" y="2073274"/>
            <a:ext cx="9429749" cy="4351338"/>
          </a:xfrm>
        </p:spPr>
        <p:txBody>
          <a:bodyPr>
            <a:normAutofit/>
          </a:bodyPr>
          <a:lstStyle/>
          <a:p>
            <a:pPr marL="0" indent="0">
              <a:buNone/>
            </a:pPr>
            <a:r>
              <a:rPr lang="en-US" sz="2400" dirty="0"/>
              <a:t>Using this approximation, we can easily calculate the steady state of the system</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8" name="Rectangle 7"/>
              <p:cNvSpPr/>
              <p:nvPr/>
            </p:nvSpPr>
            <p:spPr>
              <a:xfrm>
                <a:off x="838200" y="3271472"/>
                <a:ext cx="2028825" cy="14215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1" i="1" dirty="0" smtClean="0">
                              <a:latin typeface="Cambria Math" panose="02040503050406030204" pitchFamily="18" charset="0"/>
                            </a:rPr>
                          </m:ctrlPr>
                        </m:fPr>
                        <m:num>
                          <m:r>
                            <a:rPr lang="en-US" b="1" i="1" dirty="0">
                              <a:latin typeface="Cambria Math" panose="02040503050406030204" pitchFamily="18" charset="0"/>
                            </a:rPr>
                            <m:t>𝒅𝑰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38200" y="3271472"/>
                <a:ext cx="2028825" cy="14215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542708" y="3532023"/>
                <a:ext cx="2028825"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542708" y="3532023"/>
                <a:ext cx="2028825"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096000" y="3481661"/>
                <a:ext cx="2419351" cy="5706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f>
                        <m:fPr>
                          <m:ctrlPr>
                            <a:rPr lang="en-US" b="1" i="1" dirty="0" smtClean="0">
                              <a:latin typeface="Cambria Math" panose="02040503050406030204" pitchFamily="18" charset="0"/>
                            </a:rPr>
                          </m:ctrlPr>
                        </m:fPr>
                        <m:num>
                          <m:r>
                            <a:rPr lang="en-US" b="1" i="1" dirty="0">
                              <a:latin typeface="Cambria Math" panose="02040503050406030204" pitchFamily="18" charset="0"/>
                            </a:rPr>
                            <m:t>𝜸</m:t>
                          </m:r>
                          <m:r>
                            <a:rPr lang="en-US" b="1" i="1" dirty="0" smtClean="0">
                              <a:latin typeface="Cambria Math" panose="02040503050406030204" pitchFamily="18" charset="0"/>
                            </a:rPr>
                            <m:t>𝒎</m:t>
                          </m:r>
                        </m:num>
                        <m:den>
                          <m:r>
                            <a:rPr lang="en-US" b="1" i="1" dirty="0" smtClean="0">
                              <a:latin typeface="Cambria Math" panose="02040503050406030204" pitchFamily="18" charset="0"/>
                            </a:rPr>
                            <m:t>𝒔𝑮</m:t>
                          </m:r>
                        </m:den>
                      </m:f>
                    </m:oMath>
                  </m:oMathPara>
                </a14:m>
                <a:endParaRPr lang="en-US" b="1" dirty="0"/>
              </a:p>
            </p:txBody>
          </p:sp>
        </mc:Choice>
        <mc:Fallback xmlns="">
          <p:sp>
            <p:nvSpPr>
              <p:cNvPr id="10" name="Rectangle 9"/>
              <p:cNvSpPr>
                <a:spLocks noRot="1" noChangeAspect="1" noMove="1" noResize="1" noEditPoints="1" noAdjustHandles="1" noChangeArrowheads="1" noChangeShapeType="1" noTextEdit="1"/>
              </p:cNvSpPr>
              <p:nvPr/>
            </p:nvSpPr>
            <p:spPr>
              <a:xfrm>
                <a:off x="6096000" y="3481661"/>
                <a:ext cx="2419351" cy="5706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985616" y="4826494"/>
                <a:ext cx="910827" cy="5706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𝑰</m:t>
                      </m:r>
                      <m:r>
                        <a:rPr lang="en-US" b="1" i="1" dirty="0">
                          <a:latin typeface="Cambria Math" panose="02040503050406030204" pitchFamily="18" charset="0"/>
                        </a:rPr>
                        <m:t>=</m:t>
                      </m:r>
                      <m:f>
                        <m:fPr>
                          <m:ctrlPr>
                            <a:rPr lang="en-US" b="1" i="1" dirty="0" smtClean="0">
                              <a:latin typeface="Cambria Math" panose="02040503050406030204" pitchFamily="18" charset="0"/>
                            </a:rPr>
                          </m:ctrlPr>
                        </m:fPr>
                        <m:num>
                          <m:r>
                            <a:rPr lang="en-US" b="1" i="1" dirty="0">
                              <a:latin typeface="Cambria Math" panose="02040503050406030204" pitchFamily="18" charset="0"/>
                            </a:rPr>
                            <m:t>𝒎</m:t>
                          </m:r>
                        </m:num>
                        <m:den>
                          <m:r>
                            <a:rPr lang="en-US" b="1" i="1" dirty="0" smtClean="0">
                              <a:latin typeface="Cambria Math" panose="02040503050406030204" pitchFamily="18" charset="0"/>
                            </a:rPr>
                            <m:t>𝒔𝑮</m:t>
                          </m:r>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985616" y="4826494"/>
                <a:ext cx="910827" cy="570669"/>
              </a:xfrm>
              <a:prstGeom prst="rect">
                <a:avLst/>
              </a:prstGeom>
              <a:blipFill>
                <a:blip r:embed="rId5"/>
                <a:stretch>
                  <a:fillRect/>
                </a:stretch>
              </a:blipFill>
            </p:spPr>
            <p:txBody>
              <a:bodyPr/>
              <a:lstStyle/>
              <a:p>
                <a:r>
                  <a:rPr lang="en-US">
                    <a:noFill/>
                  </a:rPr>
                  <a:t> </a:t>
                </a:r>
              </a:p>
            </p:txBody>
          </p:sp>
        </mc:Fallback>
      </mc:AlternateContent>
      <p:cxnSp>
        <p:nvCxnSpPr>
          <p:cNvPr id="14" name="Straight Arrow Connector 13"/>
          <p:cNvCxnSpPr/>
          <p:nvPr/>
        </p:nvCxnSpPr>
        <p:spPr>
          <a:xfrm flipH="1">
            <a:off x="4605336" y="4535748"/>
            <a:ext cx="1" cy="24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909839" y="3943495"/>
            <a:ext cx="2786361" cy="1208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582318" y="3567943"/>
                <a:ext cx="2419351" cy="3755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smtClean="0">
                          <a:latin typeface="Cambria Math" panose="02040503050406030204" pitchFamily="18" charset="0"/>
                        </a:rPr>
                        <m:t>𝒔𝒒</m:t>
                      </m:r>
                      <m:r>
                        <a:rPr lang="en-US" b="1" i="1" dirty="0">
                          <a:latin typeface="Cambria Math" panose="02040503050406030204" pitchFamily="18" charset="0"/>
                        </a:rPr>
                        <m:t>𝑩</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𝑮</m:t>
                          </m:r>
                        </m:e>
                        <m:sup>
                          <m:r>
                            <a:rPr lang="en-US" b="1" i="1" dirty="0" smtClean="0">
                              <a:latin typeface="Cambria Math" panose="02040503050406030204" pitchFamily="18" charset="0"/>
                            </a:rPr>
                            <m:t>𝟐</m:t>
                          </m:r>
                        </m:sup>
                      </m:sSup>
                      <m:r>
                        <a:rPr lang="en-US" b="1" i="1" dirty="0">
                          <a:latin typeface="Cambria Math" panose="02040503050406030204" pitchFamily="18" charset="0"/>
                        </a:rPr>
                        <m:t>−</m:t>
                      </m:r>
                      <m:r>
                        <a:rPr lang="en-US" b="1" i="1" dirty="0" smtClean="0">
                          <a:latin typeface="Cambria Math" panose="02040503050406030204" pitchFamily="18" charset="0"/>
                        </a:rPr>
                        <m:t>𝜸</m:t>
                      </m:r>
                      <m:r>
                        <a:rPr lang="en-US" b="1" i="1" dirty="0" smtClean="0">
                          <a:latin typeface="Cambria Math" panose="02040503050406030204" pitchFamily="18" charset="0"/>
                        </a:rPr>
                        <m:t>𝒎</m:t>
                      </m:r>
                    </m:oMath>
                  </m:oMathPara>
                </a14:m>
                <a:endParaRPr lang="en-US" b="1" dirty="0"/>
              </a:p>
            </p:txBody>
          </p:sp>
        </mc:Choice>
        <mc:Fallback xmlns="">
          <p:sp>
            <p:nvSpPr>
              <p:cNvPr id="17" name="Rectangle 16"/>
              <p:cNvSpPr>
                <a:spLocks noRot="1" noChangeAspect="1" noMove="1" noResize="1" noEditPoints="1" noAdjustHandles="1" noChangeArrowheads="1" noChangeShapeType="1" noTextEdit="1"/>
              </p:cNvSpPr>
              <p:nvPr/>
            </p:nvSpPr>
            <p:spPr>
              <a:xfrm>
                <a:off x="8582318" y="3567943"/>
                <a:ext cx="2419351" cy="375552"/>
              </a:xfrm>
              <a:prstGeom prst="rect">
                <a:avLst/>
              </a:prstGeom>
              <a:blipFill>
                <a:blip r:embed="rId6"/>
                <a:stretch>
                  <a:fillRect b="-6452"/>
                </a:stretch>
              </a:blipFill>
            </p:spPr>
            <p:txBody>
              <a:bodyPr/>
              <a:lstStyle/>
              <a:p>
                <a:r>
                  <a:rPr lang="en-US">
                    <a:noFill/>
                  </a:rPr>
                  <a:t> </a:t>
                </a:r>
              </a:p>
            </p:txBody>
          </p:sp>
        </mc:Fallback>
      </mc:AlternateContent>
      <p:cxnSp>
        <p:nvCxnSpPr>
          <p:cNvPr id="22" name="Straight Arrow Connector 21"/>
          <p:cNvCxnSpPr/>
          <p:nvPr/>
        </p:nvCxnSpPr>
        <p:spPr>
          <a:xfrm flipV="1">
            <a:off x="5337581" y="3752749"/>
            <a:ext cx="1110844" cy="17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199844" y="3761300"/>
            <a:ext cx="636384" cy="8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3954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approximations usually yield simple solution, that we can understand easily </a:t>
            </a:r>
          </a:p>
        </p:txBody>
      </p:sp>
      <p:sp>
        <p:nvSpPr>
          <p:cNvPr id="7" name="Content Placeholder 2"/>
          <p:cNvSpPr>
            <a:spLocks noGrp="1"/>
          </p:cNvSpPr>
          <p:nvPr>
            <p:ph idx="1"/>
          </p:nvPr>
        </p:nvSpPr>
        <p:spPr>
          <a:xfrm>
            <a:off x="838200" y="2073274"/>
            <a:ext cx="9429749" cy="4351338"/>
          </a:xfrm>
        </p:spPr>
        <p:txBody>
          <a:bodyPr>
            <a:normAutofit/>
          </a:bodyPr>
          <a:lstStyle/>
          <a:p>
            <a:pPr marL="0" indent="0">
              <a:buNone/>
            </a:pPr>
            <a:r>
              <a:rPr lang="en-US" sz="2400" dirty="0"/>
              <a:t>Using this approximation, we can easily calculate the steady state of the system</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8" name="Rectangle 7"/>
              <p:cNvSpPr/>
              <p:nvPr/>
            </p:nvSpPr>
            <p:spPr>
              <a:xfrm>
                <a:off x="838200" y="3271472"/>
                <a:ext cx="2028825" cy="14215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1" i="1" dirty="0" smtClean="0">
                              <a:latin typeface="Cambria Math" panose="02040503050406030204" pitchFamily="18" charset="0"/>
                            </a:rPr>
                          </m:ctrlPr>
                        </m:fPr>
                        <m:num>
                          <m:r>
                            <a:rPr lang="en-US" b="1" i="1" dirty="0">
                              <a:latin typeface="Cambria Math" panose="02040503050406030204" pitchFamily="18" charset="0"/>
                            </a:rPr>
                            <m:t>𝒅𝑰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838200" y="3271472"/>
                <a:ext cx="2028825" cy="14215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542708" y="3532023"/>
                <a:ext cx="2028825"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542708" y="3532023"/>
                <a:ext cx="2028825"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096000" y="3481661"/>
                <a:ext cx="2419351" cy="5706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f>
                        <m:fPr>
                          <m:ctrlPr>
                            <a:rPr lang="en-US" b="1" i="1" dirty="0" smtClean="0">
                              <a:latin typeface="Cambria Math" panose="02040503050406030204" pitchFamily="18" charset="0"/>
                            </a:rPr>
                          </m:ctrlPr>
                        </m:fPr>
                        <m:num>
                          <m:r>
                            <a:rPr lang="en-US" b="1" i="1" dirty="0">
                              <a:latin typeface="Cambria Math" panose="02040503050406030204" pitchFamily="18" charset="0"/>
                            </a:rPr>
                            <m:t>𝜸</m:t>
                          </m:r>
                          <m:r>
                            <a:rPr lang="en-US" b="1" i="1" dirty="0" smtClean="0">
                              <a:latin typeface="Cambria Math" panose="02040503050406030204" pitchFamily="18" charset="0"/>
                            </a:rPr>
                            <m:t>𝒎</m:t>
                          </m:r>
                        </m:num>
                        <m:den>
                          <m:r>
                            <a:rPr lang="en-US" b="1" i="1" dirty="0" smtClean="0">
                              <a:latin typeface="Cambria Math" panose="02040503050406030204" pitchFamily="18" charset="0"/>
                            </a:rPr>
                            <m:t>𝒔𝑮</m:t>
                          </m:r>
                        </m:den>
                      </m:f>
                    </m:oMath>
                  </m:oMathPara>
                </a14:m>
                <a:endParaRPr lang="en-US" b="1" dirty="0"/>
              </a:p>
            </p:txBody>
          </p:sp>
        </mc:Choice>
        <mc:Fallback xmlns="">
          <p:sp>
            <p:nvSpPr>
              <p:cNvPr id="10" name="Rectangle 9"/>
              <p:cNvSpPr>
                <a:spLocks noRot="1" noChangeAspect="1" noMove="1" noResize="1" noEditPoints="1" noAdjustHandles="1" noChangeArrowheads="1" noChangeShapeType="1" noTextEdit="1"/>
              </p:cNvSpPr>
              <p:nvPr/>
            </p:nvSpPr>
            <p:spPr>
              <a:xfrm>
                <a:off x="6096000" y="3481661"/>
                <a:ext cx="2419351" cy="5706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985616" y="4826494"/>
                <a:ext cx="910827" cy="5706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𝑰</m:t>
                      </m:r>
                      <m:r>
                        <a:rPr lang="en-US" b="1" i="1" dirty="0">
                          <a:latin typeface="Cambria Math" panose="02040503050406030204" pitchFamily="18" charset="0"/>
                        </a:rPr>
                        <m:t>=</m:t>
                      </m:r>
                      <m:f>
                        <m:fPr>
                          <m:ctrlPr>
                            <a:rPr lang="en-US" b="1" i="1" dirty="0" smtClean="0">
                              <a:latin typeface="Cambria Math" panose="02040503050406030204" pitchFamily="18" charset="0"/>
                            </a:rPr>
                          </m:ctrlPr>
                        </m:fPr>
                        <m:num>
                          <m:r>
                            <a:rPr lang="en-US" b="1" i="1" dirty="0">
                              <a:latin typeface="Cambria Math" panose="02040503050406030204" pitchFamily="18" charset="0"/>
                            </a:rPr>
                            <m:t>𝒎</m:t>
                          </m:r>
                        </m:num>
                        <m:den>
                          <m:r>
                            <a:rPr lang="en-US" b="1" i="1" dirty="0" smtClean="0">
                              <a:latin typeface="Cambria Math" panose="02040503050406030204" pitchFamily="18" charset="0"/>
                            </a:rPr>
                            <m:t>𝒔𝑮</m:t>
                          </m:r>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3985616" y="4826494"/>
                <a:ext cx="910827" cy="570669"/>
              </a:xfrm>
              <a:prstGeom prst="rect">
                <a:avLst/>
              </a:prstGeom>
              <a:blipFill>
                <a:blip r:embed="rId5"/>
                <a:stretch>
                  <a:fillRect/>
                </a:stretch>
              </a:blipFill>
            </p:spPr>
            <p:txBody>
              <a:bodyPr/>
              <a:lstStyle/>
              <a:p>
                <a:r>
                  <a:rPr lang="en-US">
                    <a:noFill/>
                  </a:rPr>
                  <a:t> </a:t>
                </a:r>
              </a:p>
            </p:txBody>
          </p:sp>
        </mc:Fallback>
      </mc:AlternateContent>
      <p:cxnSp>
        <p:nvCxnSpPr>
          <p:cNvPr id="14" name="Straight Arrow Connector 13"/>
          <p:cNvCxnSpPr/>
          <p:nvPr/>
        </p:nvCxnSpPr>
        <p:spPr>
          <a:xfrm flipH="1">
            <a:off x="4605336" y="4535748"/>
            <a:ext cx="1" cy="24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909839" y="3943495"/>
            <a:ext cx="2786361" cy="1208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582318" y="3567943"/>
                <a:ext cx="2419351" cy="3755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𝟎</m:t>
                      </m:r>
                      <m:r>
                        <a:rPr lang="en-US" b="1" i="1" dirty="0">
                          <a:latin typeface="Cambria Math" panose="02040503050406030204" pitchFamily="18" charset="0"/>
                        </a:rPr>
                        <m:t>=</m:t>
                      </m:r>
                      <m:r>
                        <a:rPr lang="en-US" b="1" i="1" dirty="0" smtClean="0">
                          <a:latin typeface="Cambria Math" panose="02040503050406030204" pitchFamily="18" charset="0"/>
                        </a:rPr>
                        <m:t>𝒔𝒒</m:t>
                      </m:r>
                      <m:r>
                        <a:rPr lang="en-US" b="1" i="1" dirty="0">
                          <a:latin typeface="Cambria Math" panose="02040503050406030204" pitchFamily="18" charset="0"/>
                        </a:rPr>
                        <m:t>𝑩</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𝑮</m:t>
                          </m:r>
                        </m:e>
                        <m:sup>
                          <m:r>
                            <a:rPr lang="en-US" b="1" i="1" dirty="0" smtClean="0">
                              <a:latin typeface="Cambria Math" panose="02040503050406030204" pitchFamily="18" charset="0"/>
                            </a:rPr>
                            <m:t>𝟐</m:t>
                          </m:r>
                        </m:sup>
                      </m:sSup>
                      <m:r>
                        <a:rPr lang="en-US" b="1" i="1" dirty="0">
                          <a:latin typeface="Cambria Math" panose="02040503050406030204" pitchFamily="18" charset="0"/>
                        </a:rPr>
                        <m:t>−</m:t>
                      </m:r>
                      <m:r>
                        <a:rPr lang="en-US" b="1" i="1" dirty="0" smtClean="0">
                          <a:latin typeface="Cambria Math" panose="02040503050406030204" pitchFamily="18" charset="0"/>
                        </a:rPr>
                        <m:t>𝜸</m:t>
                      </m:r>
                      <m:r>
                        <a:rPr lang="en-US" b="1" i="1" dirty="0" smtClean="0">
                          <a:latin typeface="Cambria Math" panose="02040503050406030204" pitchFamily="18" charset="0"/>
                        </a:rPr>
                        <m:t>𝒎</m:t>
                      </m:r>
                    </m:oMath>
                  </m:oMathPara>
                </a14:m>
                <a:endParaRPr lang="en-US" b="1" dirty="0"/>
              </a:p>
            </p:txBody>
          </p:sp>
        </mc:Choice>
        <mc:Fallback xmlns="">
          <p:sp>
            <p:nvSpPr>
              <p:cNvPr id="17" name="Rectangle 16"/>
              <p:cNvSpPr>
                <a:spLocks noRot="1" noChangeAspect="1" noMove="1" noResize="1" noEditPoints="1" noAdjustHandles="1" noChangeArrowheads="1" noChangeShapeType="1" noTextEdit="1"/>
              </p:cNvSpPr>
              <p:nvPr/>
            </p:nvSpPr>
            <p:spPr>
              <a:xfrm>
                <a:off x="8582318" y="3567943"/>
                <a:ext cx="2419351" cy="375552"/>
              </a:xfrm>
              <a:prstGeom prst="rect">
                <a:avLst/>
              </a:prstGeom>
              <a:blipFill>
                <a:blip r:embed="rId6"/>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8715374" y="4020636"/>
                <a:ext cx="2428874" cy="6525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𝒔𝒒</m:t>
                      </m:r>
                      <m:r>
                        <a:rPr lang="en-US" b="1" i="1" dirty="0">
                          <a:latin typeface="Cambria Math" panose="02040503050406030204" pitchFamily="18" charset="0"/>
                        </a:rPr>
                        <m:t>𝑩</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𝑮</m:t>
                          </m:r>
                        </m:e>
                        <m:sup>
                          <m:r>
                            <a:rPr lang="en-US" b="1" i="1" dirty="0" smtClean="0">
                              <a:latin typeface="Cambria Math" panose="02040503050406030204" pitchFamily="18" charset="0"/>
                            </a:rPr>
                            <m:t>𝟐</m:t>
                          </m:r>
                        </m:sup>
                      </m:sSup>
                      <m:r>
                        <a:rPr lang="en-US" b="1" i="1" dirty="0" smtClean="0">
                          <a:latin typeface="Cambria Math" panose="02040503050406030204" pitchFamily="18" charset="0"/>
                        </a:rPr>
                        <m:t>=</m:t>
                      </m:r>
                      <m:r>
                        <a:rPr lang="en-US" b="1" i="1" dirty="0" smtClean="0">
                          <a:latin typeface="Cambria Math" panose="02040503050406030204" pitchFamily="18" charset="0"/>
                        </a:rPr>
                        <m:t>𝜸</m:t>
                      </m:r>
                      <m:r>
                        <a:rPr lang="en-US" b="1" i="1" dirty="0" smtClean="0">
                          <a:latin typeface="Cambria Math" panose="02040503050406030204" pitchFamily="18" charset="0"/>
                        </a:rPr>
                        <m:t>𝒎</m:t>
                      </m:r>
                    </m:oMath>
                  </m:oMathPara>
                </a14:m>
                <a:endParaRPr lang="en-US" b="1" dirty="0"/>
              </a:p>
              <a:p>
                <a:endParaRPr lang="en-US" b="1" dirty="0"/>
              </a:p>
            </p:txBody>
          </p:sp>
        </mc:Choice>
        <mc:Fallback xmlns="">
          <p:sp>
            <p:nvSpPr>
              <p:cNvPr id="18" name="Rectangle 17"/>
              <p:cNvSpPr>
                <a:spLocks noRot="1" noChangeAspect="1" noMove="1" noResize="1" noEditPoints="1" noAdjustHandles="1" noChangeArrowheads="1" noChangeShapeType="1" noTextEdit="1"/>
              </p:cNvSpPr>
              <p:nvPr/>
            </p:nvSpPr>
            <p:spPr>
              <a:xfrm>
                <a:off x="8715374" y="4020636"/>
                <a:ext cx="2428874" cy="65255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9410697" y="4547805"/>
                <a:ext cx="1295402" cy="772904"/>
              </a:xfrm>
              <a:prstGeom prst="rect">
                <a:avLst/>
              </a:prstGeom>
            </p:spPr>
            <p:txBody>
              <a:bodyPr wrap="square">
                <a:sp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𝑮</m:t>
                        </m:r>
                      </m:e>
                      <m:sup>
                        <m:r>
                          <a:rPr lang="en-US" b="1" i="1" dirty="0" smtClean="0">
                            <a:latin typeface="Cambria Math" panose="02040503050406030204" pitchFamily="18" charset="0"/>
                          </a:rPr>
                          <m:t>𝟐</m:t>
                        </m:r>
                      </m:sup>
                    </m:sSup>
                    <m:r>
                      <a:rPr lang="en-US" b="1" i="1" dirty="0" smtClean="0">
                        <a:latin typeface="Cambria Math" panose="02040503050406030204" pitchFamily="18" charset="0"/>
                      </a:rPr>
                      <m:t>=</m:t>
                    </m:r>
                    <m:f>
                      <m:fPr>
                        <m:ctrlPr>
                          <a:rPr lang="en-US" b="1" i="1" dirty="0" smtClean="0">
                            <a:latin typeface="Cambria Math" panose="02040503050406030204" pitchFamily="18" charset="0"/>
                          </a:rPr>
                        </m:ctrlPr>
                      </m:fPr>
                      <m:num>
                        <m:r>
                          <a:rPr lang="en-US" b="1" i="1" dirty="0" smtClean="0">
                            <a:latin typeface="Cambria Math" panose="02040503050406030204" pitchFamily="18" charset="0"/>
                          </a:rPr>
                          <m:t>𝜸</m:t>
                        </m:r>
                        <m:r>
                          <a:rPr lang="en-US" b="1" i="1" dirty="0" smtClean="0">
                            <a:latin typeface="Cambria Math" panose="02040503050406030204" pitchFamily="18" charset="0"/>
                          </a:rPr>
                          <m:t>𝒎</m:t>
                        </m:r>
                      </m:num>
                      <m:den>
                        <m:r>
                          <a:rPr lang="en-US" b="1" i="1" dirty="0" smtClean="0">
                            <a:latin typeface="Cambria Math" panose="02040503050406030204" pitchFamily="18" charset="0"/>
                          </a:rPr>
                          <m:t>𝒔𝒒</m:t>
                        </m:r>
                        <m:r>
                          <a:rPr lang="en-US" b="1" i="1" dirty="0">
                            <a:latin typeface="Cambria Math" panose="02040503050406030204" pitchFamily="18" charset="0"/>
                          </a:rPr>
                          <m:t>𝑩</m:t>
                        </m:r>
                      </m:den>
                    </m:f>
                  </m:oMath>
                </a14:m>
                <a:r>
                  <a:rPr lang="en-US" b="1" dirty="0"/>
                  <a:t> </a:t>
                </a:r>
              </a:p>
              <a:p>
                <a:endParaRPr lang="en-US" b="1" dirty="0"/>
              </a:p>
            </p:txBody>
          </p:sp>
        </mc:Choice>
        <mc:Fallback xmlns="">
          <p:sp>
            <p:nvSpPr>
              <p:cNvPr id="19" name="Rectangle 18"/>
              <p:cNvSpPr>
                <a:spLocks noRot="1" noChangeAspect="1" noMove="1" noResize="1" noEditPoints="1" noAdjustHandles="1" noChangeArrowheads="1" noChangeShapeType="1" noTextEdit="1"/>
              </p:cNvSpPr>
              <p:nvPr/>
            </p:nvSpPr>
            <p:spPr>
              <a:xfrm>
                <a:off x="9410697" y="4547805"/>
                <a:ext cx="1295402" cy="77290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410697" y="5111828"/>
                <a:ext cx="1542462" cy="933012"/>
              </a:xfrm>
              <a:prstGeom prst="rect">
                <a:avLst/>
              </a:prstGeom>
            </p:spPr>
            <p:txBody>
              <a:bodyPr wrap="square">
                <a:spAutoFit/>
              </a:bodyPr>
              <a:lstStyle/>
              <a:p>
                <a14:m>
                  <m:oMath xmlns:m="http://schemas.openxmlformats.org/officeDocument/2006/math">
                    <m:r>
                      <a:rPr lang="en-US" b="1" i="1" dirty="0" smtClean="0">
                        <a:latin typeface="Cambria Math" panose="02040503050406030204" pitchFamily="18" charset="0"/>
                      </a:rPr>
                      <m:t>𝑮</m:t>
                    </m:r>
                    <m:r>
                      <a:rPr lang="en-US" b="1" i="1" dirty="0" smtClean="0">
                        <a:latin typeface="Cambria Math" panose="02040503050406030204" pitchFamily="18" charset="0"/>
                      </a:rPr>
                      <m:t>=</m:t>
                    </m:r>
                    <m:rad>
                      <m:radPr>
                        <m:degHide m:val="on"/>
                        <m:ctrlPr>
                          <a:rPr lang="en-US" b="1" i="1" dirty="0" smtClean="0">
                            <a:latin typeface="Cambria Math" panose="02040503050406030204" pitchFamily="18" charset="0"/>
                          </a:rPr>
                        </m:ctrlPr>
                      </m:radPr>
                      <m:deg/>
                      <m:e>
                        <m:f>
                          <m:fPr>
                            <m:ctrlPr>
                              <a:rPr lang="en-US" b="1" i="1" dirty="0" smtClean="0">
                                <a:latin typeface="Cambria Math" panose="02040503050406030204" pitchFamily="18" charset="0"/>
                              </a:rPr>
                            </m:ctrlPr>
                          </m:fPr>
                          <m:num>
                            <m:r>
                              <a:rPr lang="en-US" b="1" i="1" dirty="0" smtClean="0">
                                <a:latin typeface="Cambria Math" panose="02040503050406030204" pitchFamily="18" charset="0"/>
                              </a:rPr>
                              <m:t>𝜸</m:t>
                            </m:r>
                            <m:r>
                              <a:rPr lang="en-US" b="1" i="1" dirty="0" smtClean="0">
                                <a:latin typeface="Cambria Math" panose="02040503050406030204" pitchFamily="18" charset="0"/>
                              </a:rPr>
                              <m:t>𝒎</m:t>
                            </m:r>
                          </m:num>
                          <m:den>
                            <m:r>
                              <a:rPr lang="en-US" b="1" i="1" dirty="0" smtClean="0">
                                <a:latin typeface="Cambria Math" panose="02040503050406030204" pitchFamily="18" charset="0"/>
                              </a:rPr>
                              <m:t>𝒔𝒒</m:t>
                            </m:r>
                            <m:r>
                              <a:rPr lang="en-US" b="1" i="1" dirty="0">
                                <a:latin typeface="Cambria Math" panose="02040503050406030204" pitchFamily="18" charset="0"/>
                              </a:rPr>
                              <m:t>𝑩</m:t>
                            </m:r>
                          </m:den>
                        </m:f>
                      </m:e>
                    </m:rad>
                  </m:oMath>
                </a14:m>
                <a:r>
                  <a:rPr lang="en-US" b="1" dirty="0"/>
                  <a:t>  </a:t>
                </a:r>
              </a:p>
              <a:p>
                <a:endParaRPr lang="en-US" b="1" dirty="0"/>
              </a:p>
            </p:txBody>
          </p:sp>
        </mc:Choice>
        <mc:Fallback xmlns="">
          <p:sp>
            <p:nvSpPr>
              <p:cNvPr id="20" name="Rectangle 19"/>
              <p:cNvSpPr>
                <a:spLocks noRot="1" noChangeAspect="1" noMove="1" noResize="1" noEditPoints="1" noAdjustHandles="1" noChangeArrowheads="1" noChangeShapeType="1" noTextEdit="1"/>
              </p:cNvSpPr>
              <p:nvPr/>
            </p:nvSpPr>
            <p:spPr>
              <a:xfrm>
                <a:off x="9410697" y="5111828"/>
                <a:ext cx="1542462" cy="933012"/>
              </a:xfrm>
              <a:prstGeom prst="rect">
                <a:avLst/>
              </a:prstGeom>
              <a:blipFill>
                <a:blip r:embed="rId9"/>
                <a:stretch>
                  <a:fillRect/>
                </a:stretch>
              </a:blipFill>
            </p:spPr>
            <p:txBody>
              <a:bodyPr/>
              <a:lstStyle/>
              <a:p>
                <a:r>
                  <a:rPr lang="en-US">
                    <a:noFill/>
                  </a:rPr>
                  <a:t> </a:t>
                </a:r>
              </a:p>
            </p:txBody>
          </p:sp>
        </mc:Fallback>
      </mc:AlternateContent>
      <p:cxnSp>
        <p:nvCxnSpPr>
          <p:cNvPr id="22" name="Straight Arrow Connector 21"/>
          <p:cNvCxnSpPr/>
          <p:nvPr/>
        </p:nvCxnSpPr>
        <p:spPr>
          <a:xfrm flipV="1">
            <a:off x="5337581" y="3752749"/>
            <a:ext cx="1110844" cy="17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199844" y="3761300"/>
            <a:ext cx="636384" cy="8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7250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1100" y="1843088"/>
            <a:ext cx="10515600" cy="4351338"/>
          </a:xfrm>
        </p:spPr>
        <p:txBody>
          <a:bodyPr/>
          <a:lstStyle/>
          <a:p>
            <a:pPr marL="0" indent="0">
              <a:buNone/>
            </a:pPr>
            <a:r>
              <a:rPr lang="en-US" dirty="0"/>
              <a:t>Using </a:t>
            </a:r>
            <a:r>
              <a:rPr lang="en-US" dirty="0" err="1"/>
              <a:t>sympy</a:t>
            </a:r>
            <a:r>
              <a:rPr lang="en-US" dirty="0"/>
              <a:t>, find the steady state of the simplified system:</a:t>
            </a:r>
          </a:p>
        </p:txBody>
      </p:sp>
      <p:sp>
        <p:nvSpPr>
          <p:cNvPr id="4"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1d</a:t>
            </a:r>
          </a:p>
        </p:txBody>
      </p:sp>
      <mc:AlternateContent xmlns:mc="http://schemas.openxmlformats.org/markup-compatibility/2006" xmlns:a14="http://schemas.microsoft.com/office/drawing/2010/main">
        <mc:Choice Requires="a14">
          <p:sp>
            <p:nvSpPr>
              <p:cNvPr id="5" name="Rectangle 4"/>
              <p:cNvSpPr/>
              <p:nvPr/>
            </p:nvSpPr>
            <p:spPr>
              <a:xfrm>
                <a:off x="1181100" y="2719022"/>
                <a:ext cx="2028825" cy="14215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1" i="1" dirty="0" smtClean="0">
                              <a:latin typeface="Cambria Math" panose="02040503050406030204" pitchFamily="18" charset="0"/>
                            </a:rPr>
                          </m:ctrlPr>
                        </m:fPr>
                        <m:num>
                          <m:r>
                            <a:rPr lang="en-US" b="1" i="1" dirty="0">
                              <a:latin typeface="Cambria Math" panose="02040503050406030204" pitchFamily="18" charset="0"/>
                            </a:rPr>
                            <m:t>𝒅𝑰</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smtClean="0">
                          <a:latin typeface="Cambria Math" panose="02040503050406030204" pitchFamily="18" charset="0"/>
                        </a:rPr>
                        <m:t>𝒒</m:t>
                      </m:r>
                      <m:r>
                        <a:rPr lang="en-US" b="1" i="1" dirty="0">
                          <a:latin typeface="Cambria Math" panose="02040503050406030204" pitchFamily="18" charset="0"/>
                        </a:rPr>
                        <m:t>𝑩</m:t>
                      </m:r>
                      <m:r>
                        <a:rPr lang="en-US" b="1" i="1" dirty="0" smtClean="0">
                          <a:latin typeface="Cambria Math" panose="02040503050406030204" pitchFamily="18" charset="0"/>
                        </a:rPr>
                        <m:t>𝑮</m:t>
                      </m:r>
                      <m:r>
                        <a:rPr lang="en-US" b="1" i="1" dirty="0">
                          <a:latin typeface="Cambria Math" panose="02040503050406030204" pitchFamily="18" charset="0"/>
                        </a:rPr>
                        <m:t>−</m:t>
                      </m:r>
                      <m:r>
                        <a:rPr lang="en-US" b="1" i="1" dirty="0">
                          <a:latin typeface="Cambria Math" panose="02040503050406030204" pitchFamily="18" charset="0"/>
                        </a:rPr>
                        <m:t>𝜸</m:t>
                      </m:r>
                      <m:r>
                        <a:rPr lang="en-US" b="1" i="1" dirty="0">
                          <a:latin typeface="Cambria Math" panose="02040503050406030204" pitchFamily="18" charset="0"/>
                        </a:rPr>
                        <m:t>𝑰</m:t>
                      </m:r>
                    </m:oMath>
                  </m:oMathPara>
                </a14:m>
                <a:endParaRPr lang="en-US" b="1" dirty="0"/>
              </a:p>
              <a:p>
                <a:endParaRPr lang="en-US" b="1" dirty="0"/>
              </a:p>
              <a:p>
                <a:pPr/>
                <a14:m>
                  <m:oMathPara xmlns:m="http://schemas.openxmlformats.org/officeDocument/2006/math">
                    <m:oMathParaPr>
                      <m:jc m:val="centerGroup"/>
                    </m:oMathParaPr>
                    <m:oMath xmlns:m="http://schemas.openxmlformats.org/officeDocument/2006/math">
                      <m:f>
                        <m:fPr>
                          <m:ctrlPr>
                            <a:rPr lang="en-US" b="1" i="1" dirty="0">
                              <a:latin typeface="Cambria Math" panose="02040503050406030204" pitchFamily="18" charset="0"/>
                            </a:rPr>
                          </m:ctrlPr>
                        </m:fPr>
                        <m:num>
                          <m:r>
                            <a:rPr lang="en-US" b="1" i="1" dirty="0">
                              <a:latin typeface="Cambria Math" panose="02040503050406030204" pitchFamily="18" charset="0"/>
                            </a:rPr>
                            <m:t>𝒅𝑮</m:t>
                          </m:r>
                        </m:num>
                        <m:den>
                          <m:r>
                            <a:rPr lang="en-US" b="1" i="1" dirty="0" err="1">
                              <a:latin typeface="Cambria Math" panose="02040503050406030204" pitchFamily="18" charset="0"/>
                            </a:rPr>
                            <m:t>𝒅𝒕</m:t>
                          </m:r>
                        </m:den>
                      </m:f>
                      <m:r>
                        <a:rPr lang="en-US" b="1" i="1" dirty="0">
                          <a:latin typeface="Cambria Math" panose="02040503050406030204" pitchFamily="18" charset="0"/>
                        </a:rPr>
                        <m:t>=</m:t>
                      </m:r>
                      <m:r>
                        <a:rPr lang="en-US" b="1" i="1" dirty="0">
                          <a:latin typeface="Cambria Math" panose="02040503050406030204" pitchFamily="18" charset="0"/>
                        </a:rPr>
                        <m:t>𝒎</m:t>
                      </m:r>
                      <m:r>
                        <a:rPr lang="en-US" b="1" i="1" dirty="0">
                          <a:latin typeface="Cambria Math" panose="02040503050406030204" pitchFamily="18" charset="0"/>
                        </a:rPr>
                        <m:t>−</m:t>
                      </m:r>
                      <m:r>
                        <a:rPr lang="en-US" b="1" i="1" dirty="0">
                          <a:latin typeface="Cambria Math" panose="02040503050406030204" pitchFamily="18" charset="0"/>
                        </a:rPr>
                        <m:t>𝒔𝑰𝑮</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181100" y="2719022"/>
                <a:ext cx="2028825" cy="1421543"/>
              </a:xfrm>
              <a:prstGeom prst="rect">
                <a:avLst/>
              </a:prstGeom>
              <a:blipFill>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637087" y="3054350"/>
            <a:ext cx="4109635" cy="692149"/>
          </a:xfrm>
          <a:prstGeom prst="rect">
            <a:avLst/>
          </a:prstGeom>
        </p:spPr>
      </p:pic>
    </p:spTree>
    <p:extLst>
      <p:ext uri="{BB962C8B-B14F-4D97-AF65-F5344CB8AC3E}">
        <p14:creationId xmlns:p14="http://schemas.microsoft.com/office/powerpoint/2010/main" val="36519887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1e – analyzing the phase portrait using python</a:t>
            </a:r>
          </a:p>
        </p:txBody>
      </p:sp>
    </p:spTree>
    <p:extLst>
      <p:ext uri="{BB962C8B-B14F-4D97-AF65-F5344CB8AC3E}">
        <p14:creationId xmlns:p14="http://schemas.microsoft.com/office/powerpoint/2010/main" val="26568829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equations provide a steady state for glucose</a:t>
            </a:r>
          </a:p>
        </p:txBody>
      </p:sp>
      <p:sp>
        <p:nvSpPr>
          <p:cNvPr id="3" name="Content Placeholder 2"/>
          <p:cNvSpPr>
            <a:spLocks noGrp="1"/>
          </p:cNvSpPr>
          <p:nvPr>
            <p:ph idx="1"/>
          </p:nvPr>
        </p:nvSpPr>
        <p:spPr/>
        <p:txBody>
          <a:bodyPr/>
          <a:lstStyle/>
          <a:p>
            <a:r>
              <a:rPr lang="en-US" sz="2400" dirty="0"/>
              <a:t>Next, we will see how these equations dynamically reach this steady state</a:t>
            </a:r>
          </a:p>
          <a:p>
            <a:r>
              <a:rPr lang="en-US" sz="2400" dirty="0"/>
              <a:t>We use the equations to simulate the glucose tolerance test. </a:t>
            </a:r>
          </a:p>
          <a:p>
            <a:endParaRPr lang="en-US" dirty="0"/>
          </a:p>
          <a:p>
            <a:endParaRPr lang="en-US" dirty="0"/>
          </a:p>
        </p:txBody>
      </p:sp>
      <p:pic>
        <p:nvPicPr>
          <p:cNvPr id="4" name="Picture 3"/>
          <p:cNvPicPr>
            <a:picLocks noChangeAspect="1"/>
          </p:cNvPicPr>
          <p:nvPr/>
        </p:nvPicPr>
        <p:blipFill>
          <a:blip r:embed="rId2"/>
          <a:stretch>
            <a:fillRect/>
          </a:stretch>
        </p:blipFill>
        <p:spPr>
          <a:xfrm>
            <a:off x="3819525" y="3300238"/>
            <a:ext cx="4109605" cy="2876725"/>
          </a:xfrm>
          <a:prstGeom prst="rect">
            <a:avLst/>
          </a:prstGeom>
        </p:spPr>
      </p:pic>
    </p:spTree>
    <p:extLst>
      <p:ext uri="{BB962C8B-B14F-4D97-AF65-F5344CB8AC3E}">
        <p14:creationId xmlns:p14="http://schemas.microsoft.com/office/powerpoint/2010/main" val="1616152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400" dirty="0"/>
                  <a:t>Simple and intuitive approach to simulate differential equations:</a:t>
                </a:r>
              </a:p>
              <a:p>
                <a:r>
                  <a:rPr lang="en-US" sz="1800" dirty="0"/>
                  <a:t>First we give numerical values for the parameters</a:t>
                </a:r>
              </a:p>
              <a:p>
                <a:r>
                  <a:rPr lang="en-US" sz="1800" dirty="0"/>
                  <a:t>We choose total time to simulate – (</a:t>
                </a:r>
                <a14:m>
                  <m:oMath xmlns:m="http://schemas.openxmlformats.org/officeDocument/2006/math">
                    <m:r>
                      <a:rPr lang="en-US" sz="1800" i="1" dirty="0" smtClean="0">
                        <a:latin typeface="Cambria Math" panose="02040503050406030204" pitchFamily="18" charset="0"/>
                      </a:rPr>
                      <m:t>𝑇</m:t>
                    </m:r>
                  </m:oMath>
                </a14:m>
                <a:r>
                  <a:rPr lang="en-US" sz="1800" dirty="0"/>
                  <a:t>)</a:t>
                </a:r>
              </a:p>
              <a:p>
                <a:r>
                  <a:rPr lang="en-US" sz="1800" dirty="0"/>
                  <a:t>We divide this time into small jumps – (</a:t>
                </a:r>
                <a14:m>
                  <m:oMath xmlns:m="http://schemas.openxmlformats.org/officeDocument/2006/math">
                    <m:r>
                      <a:rPr lang="en-US" sz="1800" i="1" dirty="0" smtClean="0">
                        <a:latin typeface="Cambria Math" panose="02040503050406030204" pitchFamily="18" charset="0"/>
                      </a:rPr>
                      <m:t>𝑑𝑡</m:t>
                    </m:r>
                  </m:oMath>
                </a14:m>
                <a:r>
                  <a:rPr lang="en-US" sz="1800" dirty="0"/>
                  <a:t>)</a:t>
                </a:r>
              </a:p>
              <a:p>
                <a:r>
                  <a:rPr lang="en-US" sz="1800" dirty="0"/>
                  <a:t>We start with initial values for Glucose and Insulin (</a:t>
                </a:r>
                <a14:m>
                  <m:oMath xmlns:m="http://schemas.openxmlformats.org/officeDocument/2006/math">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0</m:t>
                    </m:r>
                    <m:r>
                      <a:rPr lang="en-US" sz="1800" b="0" i="1" smtClean="0">
                        <a:latin typeface="Cambria Math" panose="02040503050406030204" pitchFamily="18" charset="0"/>
                      </a:rPr>
                      <m:t>),</m:t>
                    </m:r>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0</m:t>
                    </m:r>
                    <m:r>
                      <a:rPr lang="en-US" sz="1800" b="0" i="1" smtClean="0">
                        <a:latin typeface="Cambria Math" panose="02040503050406030204" pitchFamily="18" charset="0"/>
                      </a:rPr>
                      <m:t>)) </m:t>
                    </m:r>
                  </m:oMath>
                </a14:m>
                <a:endParaRPr lang="en-US" sz="1800" dirty="0"/>
              </a:p>
              <a:p>
                <a:r>
                  <a:rPr lang="en-US" sz="1800" dirty="0"/>
                  <a:t>For every </a:t>
                </a:r>
                <a14:m>
                  <m:oMath xmlns:m="http://schemas.openxmlformats.org/officeDocument/2006/math">
                    <m:r>
                      <a:rPr lang="en-US" sz="1800" i="1" dirty="0" smtClean="0">
                        <a:latin typeface="Cambria Math" panose="02040503050406030204" pitchFamily="18" charset="0"/>
                      </a:rPr>
                      <m:t>𝑑𝑡</m:t>
                    </m:r>
                  </m:oMath>
                </a14:m>
                <a:r>
                  <a:rPr lang="en-US" sz="1800" dirty="0"/>
                  <a:t>:</a:t>
                </a:r>
              </a:p>
              <a:p>
                <a:pPr lvl="1"/>
                <a:r>
                  <a:rPr lang="en-US" sz="1600" dirty="0"/>
                  <a:t>numerically compute </a:t>
                </a:r>
                <a14:m>
                  <m:oMath xmlns:m="http://schemas.openxmlformats.org/officeDocument/2006/math">
                    <m:r>
                      <a:rPr lang="en-US" sz="1600" b="0" i="1" smtClean="0">
                        <a:latin typeface="Cambria Math" panose="02040503050406030204" pitchFamily="18" charset="0"/>
                      </a:rPr>
                      <m:t>𝑑𝐺</m:t>
                    </m:r>
                    <m:r>
                      <a:rPr lang="en-US" sz="1600" b="0" i="1" smtClean="0">
                        <a:latin typeface="Cambria Math" panose="02040503050406030204" pitchFamily="18" charset="0"/>
                      </a:rPr>
                      <m:t>,</m:t>
                    </m:r>
                    <m:r>
                      <a:rPr lang="en-US" sz="1600" b="0" i="1" smtClean="0">
                        <a:latin typeface="Cambria Math" panose="02040503050406030204" pitchFamily="18" charset="0"/>
                      </a:rPr>
                      <m:t>𝑑𝐼</m:t>
                    </m:r>
                  </m:oMath>
                </a14:m>
                <a:endParaRPr lang="en-US" sz="1600" dirty="0"/>
              </a:p>
              <a:p>
                <a:pPr lvl="1"/>
                <a:r>
                  <a:rPr lang="en-US" sz="1600" dirty="0"/>
                  <a:t>Update Glucose and Insulin values</a:t>
                </a:r>
              </a:p>
              <a:p>
                <a:pPr marL="457200" lvl="1" indent="0">
                  <a:buNone/>
                </a:pPr>
                <a:r>
                  <a:rPr lang="en-US" sz="1600" dirty="0"/>
                  <a:t>	 </a:t>
                </a:r>
                <a14:m>
                  <m:oMath xmlns:m="http://schemas.openxmlformats.org/officeDocument/2006/math">
                    <m:r>
                      <a:rPr lang="en-US" sz="1600" b="0" i="1" smtClean="0">
                        <a:latin typeface="Cambria Math" panose="02040503050406030204" pitchFamily="18" charset="0"/>
                      </a:rPr>
                      <m:t>𝐺</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𝑑𝑡</m:t>
                        </m:r>
                      </m:e>
                    </m:d>
                    <m:r>
                      <a:rPr lang="en-US" sz="1600" b="0" i="1" smtClean="0">
                        <a:latin typeface="Cambria Math" panose="02040503050406030204" pitchFamily="18" charset="0"/>
                      </a:rPr>
                      <m:t>=</m:t>
                    </m:r>
                    <m:r>
                      <a:rPr lang="en-US" sz="1600" b="0" i="1" smtClean="0">
                        <a:latin typeface="Cambria Math" panose="02040503050406030204" pitchFamily="18" charset="0"/>
                      </a:rPr>
                      <m:t>𝐺</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𝑑𝐺</m:t>
                    </m:r>
                    <m:r>
                      <a:rPr lang="en-US" sz="1600" b="0" i="1" smtClean="0">
                        <a:latin typeface="Cambria Math" panose="02040503050406030204" pitchFamily="18" charset="0"/>
                      </a:rPr>
                      <m:t>∗</m:t>
                    </m:r>
                    <m:r>
                      <a:rPr lang="en-US" sz="1600" b="0" i="1" smtClean="0">
                        <a:latin typeface="Cambria Math" panose="02040503050406030204" pitchFamily="18" charset="0"/>
                      </a:rPr>
                      <m:t>𝑑𝑡</m:t>
                    </m:r>
                  </m:oMath>
                </a14:m>
                <a:endParaRPr lang="en-US" sz="1600" dirty="0"/>
              </a:p>
              <a:p>
                <a:pPr marL="457200" lvl="1" indent="0">
                  <a:buNone/>
                </a:pPr>
                <a:r>
                  <a:rPr lang="en-US" sz="1600" dirty="0"/>
                  <a:t>	 </a:t>
                </a:r>
                <a14:m>
                  <m:oMath xmlns:m="http://schemas.openxmlformats.org/officeDocument/2006/math">
                    <m:r>
                      <a:rPr lang="en-US" sz="1600" b="0" i="1" smtClean="0">
                        <a:latin typeface="Cambria Math" panose="02040503050406030204" pitchFamily="18" charset="0"/>
                      </a:rPr>
                      <m:t>𝐼</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𝑑𝑡</m:t>
                        </m:r>
                      </m:e>
                    </m:d>
                    <m:r>
                      <a:rPr lang="en-US" sz="1600" b="0" i="1" smtClean="0">
                        <a:latin typeface="Cambria Math" panose="02040503050406030204" pitchFamily="18" charset="0"/>
                      </a:rPr>
                      <m:t>=</m:t>
                    </m:r>
                    <m:r>
                      <a:rPr lang="en-US" sz="1600" b="0" i="1" smtClean="0">
                        <a:latin typeface="Cambria Math" panose="02040503050406030204" pitchFamily="18" charset="0"/>
                      </a:rPr>
                      <m:t>𝐼</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𝑑𝐼</m:t>
                    </m:r>
                    <m:r>
                      <a:rPr lang="en-US" sz="1600" b="0" i="1" smtClean="0">
                        <a:latin typeface="Cambria Math" panose="02040503050406030204" pitchFamily="18" charset="0"/>
                      </a:rPr>
                      <m:t>∗</m:t>
                    </m:r>
                    <m:r>
                      <a:rPr lang="en-US" sz="1600" b="0" i="1" smtClean="0">
                        <a:latin typeface="Cambria Math" panose="02040503050406030204" pitchFamily="18" charset="0"/>
                      </a:rPr>
                      <m:t>𝑑𝑡</m:t>
                    </m:r>
                  </m:oMath>
                </a14:m>
                <a:endParaRPr lang="en-US" sz="1600" dirty="0"/>
              </a:p>
              <a:p>
                <a:pPr marL="457200" lvl="1" indent="0">
                  <a:buNone/>
                </a:pPr>
                <a:endParaRPr lang="en-US" sz="1800" dirty="0"/>
              </a:p>
              <a:p>
                <a:pPr marL="0" indent="0">
                  <a:buNone/>
                </a:pP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598233" y="3636170"/>
            <a:ext cx="3755567" cy="2628899"/>
          </a:xfrm>
          <a:prstGeom prst="rect">
            <a:avLst/>
          </a:prstGeom>
        </p:spPr>
      </p:pic>
      <p:sp>
        <p:nvSpPr>
          <p:cNvPr id="8" name="Title 1"/>
          <p:cNvSpPr>
            <a:spLocks noGrp="1"/>
          </p:cNvSpPr>
          <p:nvPr>
            <p:ph type="title"/>
          </p:nvPr>
        </p:nvSpPr>
        <p:spPr>
          <a:xfrm>
            <a:off x="838200" y="365125"/>
            <a:ext cx="10515600" cy="1325563"/>
          </a:xfrm>
        </p:spPr>
        <p:txBody>
          <a:bodyPr/>
          <a:lstStyle/>
          <a:p>
            <a:r>
              <a:rPr lang="en-US" dirty="0"/>
              <a:t>To simulate GTT, we will use “Euler method” for numerical integration</a:t>
            </a:r>
          </a:p>
        </p:txBody>
      </p:sp>
    </p:spTree>
    <p:extLst>
      <p:ext uri="{BB962C8B-B14F-4D97-AF65-F5344CB8AC3E}">
        <p14:creationId xmlns:p14="http://schemas.microsoft.com/office/powerpoint/2010/main" val="596180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a:t>1. Introduction to the glucose-insulin circuit</a:t>
            </a:r>
            <a:r>
              <a:rPr lang="en-US"/>
              <a:t> </a:t>
            </a:r>
            <a:endParaRPr lang="en-US" dirty="0"/>
          </a:p>
        </p:txBody>
      </p:sp>
    </p:spTree>
    <p:extLst>
      <p:ext uri="{BB962C8B-B14F-4D97-AF65-F5344CB8AC3E}">
        <p14:creationId xmlns:p14="http://schemas.microsoft.com/office/powerpoint/2010/main" val="15718279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838200" y="1859757"/>
            <a:ext cx="3705225" cy="4181475"/>
          </a:xfrm>
          <a:prstGeom prst="rect">
            <a:avLst/>
          </a:prstGeom>
        </p:spPr>
      </p:pic>
      <p:sp>
        <p:nvSpPr>
          <p:cNvPr id="2" name="Title 1"/>
          <p:cNvSpPr>
            <a:spLocks noGrp="1"/>
          </p:cNvSpPr>
          <p:nvPr>
            <p:ph type="title"/>
          </p:nvPr>
        </p:nvSpPr>
        <p:spPr/>
        <p:txBody>
          <a:bodyPr/>
          <a:lstStyle/>
          <a:p>
            <a:r>
              <a:rPr lang="en-US" dirty="0"/>
              <a:t>To simulate GTT, we will use “Euler method” for numerical integration</a:t>
            </a:r>
          </a:p>
        </p:txBody>
      </p:sp>
      <p:sp>
        <p:nvSpPr>
          <p:cNvPr id="5" name="Rectangle 4"/>
          <p:cNvSpPr/>
          <p:nvPr/>
        </p:nvSpPr>
        <p:spPr>
          <a:xfrm>
            <a:off x="833438" y="1862137"/>
            <a:ext cx="3709987" cy="727913"/>
          </a:xfrm>
          <a:prstGeom prst="rect">
            <a:avLst/>
          </a:prstGeom>
          <a:solidFill>
            <a:schemeClr val="accent4">
              <a:lumMod val="60000"/>
              <a:lumOff val="40000"/>
              <a:alpha val="2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p:cNvSpPr/>
          <p:nvPr/>
        </p:nvSpPr>
        <p:spPr>
          <a:xfrm>
            <a:off x="838200" y="2590050"/>
            <a:ext cx="3705225" cy="3451182"/>
          </a:xfrm>
          <a:prstGeom prst="rect">
            <a:avLst/>
          </a:prstGeom>
          <a:solidFill>
            <a:schemeClr val="tx1">
              <a:lumMod val="95000"/>
              <a:lumOff val="5000"/>
              <a:alpha val="79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p:cNvCxnSpPr/>
          <p:nvPr/>
        </p:nvCxnSpPr>
        <p:spPr>
          <a:xfrm flipH="1">
            <a:off x="4695825" y="2209800"/>
            <a:ext cx="1781175"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629400" y="2025134"/>
            <a:ext cx="3991349" cy="369332"/>
          </a:xfrm>
          <a:prstGeom prst="rect">
            <a:avLst/>
          </a:prstGeom>
        </p:spPr>
        <p:txBody>
          <a:bodyPr wrap="none">
            <a:spAutoFit/>
          </a:bodyPr>
          <a:lstStyle/>
          <a:p>
            <a:r>
              <a:rPr lang="en-US" dirty="0"/>
              <a:t>Define the time-course of the simulation</a:t>
            </a:r>
          </a:p>
        </p:txBody>
      </p:sp>
    </p:spTree>
    <p:extLst>
      <p:ext uri="{BB962C8B-B14F-4D97-AF65-F5344CB8AC3E}">
        <p14:creationId xmlns:p14="http://schemas.microsoft.com/office/powerpoint/2010/main" val="10168727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838200" y="1859757"/>
            <a:ext cx="3705225" cy="4181475"/>
          </a:xfrm>
          <a:prstGeom prst="rect">
            <a:avLst/>
          </a:prstGeom>
        </p:spPr>
      </p:pic>
      <p:sp>
        <p:nvSpPr>
          <p:cNvPr id="2" name="Title 1"/>
          <p:cNvSpPr>
            <a:spLocks noGrp="1"/>
          </p:cNvSpPr>
          <p:nvPr>
            <p:ph type="title"/>
          </p:nvPr>
        </p:nvSpPr>
        <p:spPr/>
        <p:txBody>
          <a:bodyPr/>
          <a:lstStyle/>
          <a:p>
            <a:r>
              <a:rPr lang="en-US" dirty="0"/>
              <a:t>To simulate GTT, we will use “Euler method” for numerical integration</a:t>
            </a:r>
          </a:p>
        </p:txBody>
      </p:sp>
      <p:sp>
        <p:nvSpPr>
          <p:cNvPr id="5" name="Rectangle 4"/>
          <p:cNvSpPr/>
          <p:nvPr/>
        </p:nvSpPr>
        <p:spPr>
          <a:xfrm>
            <a:off x="828674" y="2575256"/>
            <a:ext cx="3714750" cy="639134"/>
          </a:xfrm>
          <a:prstGeom prst="rect">
            <a:avLst/>
          </a:prstGeom>
          <a:solidFill>
            <a:schemeClr val="accent4">
              <a:lumMod val="60000"/>
              <a:lumOff val="40000"/>
              <a:alpha val="2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p:cNvSpPr/>
          <p:nvPr/>
        </p:nvSpPr>
        <p:spPr>
          <a:xfrm>
            <a:off x="828673" y="3214390"/>
            <a:ext cx="3714751" cy="2826842"/>
          </a:xfrm>
          <a:prstGeom prst="rect">
            <a:avLst/>
          </a:prstGeom>
          <a:solidFill>
            <a:schemeClr val="tx1">
              <a:lumMod val="95000"/>
              <a:lumOff val="5000"/>
              <a:alpha val="79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p:cNvCxnSpPr/>
          <p:nvPr/>
        </p:nvCxnSpPr>
        <p:spPr>
          <a:xfrm flipH="1">
            <a:off x="4943475" y="2886075"/>
            <a:ext cx="1781175"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934200" y="2558534"/>
            <a:ext cx="3238500" cy="646331"/>
          </a:xfrm>
          <a:prstGeom prst="rect">
            <a:avLst/>
          </a:prstGeom>
        </p:spPr>
        <p:txBody>
          <a:bodyPr wrap="square">
            <a:spAutoFit/>
          </a:bodyPr>
          <a:lstStyle/>
          <a:p>
            <a:r>
              <a:rPr lang="en-US" dirty="0"/>
              <a:t>We set the initial condition to be the steady state of the system</a:t>
            </a:r>
          </a:p>
        </p:txBody>
      </p:sp>
      <p:sp>
        <p:nvSpPr>
          <p:cNvPr id="10" name="Rectangle 9"/>
          <p:cNvSpPr/>
          <p:nvPr/>
        </p:nvSpPr>
        <p:spPr>
          <a:xfrm>
            <a:off x="828674" y="1857564"/>
            <a:ext cx="3714751" cy="710362"/>
          </a:xfrm>
          <a:prstGeom prst="rect">
            <a:avLst/>
          </a:prstGeom>
          <a:solidFill>
            <a:schemeClr val="tx1">
              <a:lumMod val="95000"/>
              <a:lumOff val="5000"/>
              <a:alpha val="79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628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838200" y="1859757"/>
            <a:ext cx="3705225" cy="4181475"/>
          </a:xfrm>
          <a:prstGeom prst="rect">
            <a:avLst/>
          </a:prstGeom>
        </p:spPr>
      </p:pic>
      <p:sp>
        <p:nvSpPr>
          <p:cNvPr id="2" name="Title 1"/>
          <p:cNvSpPr>
            <a:spLocks noGrp="1"/>
          </p:cNvSpPr>
          <p:nvPr>
            <p:ph type="title"/>
          </p:nvPr>
        </p:nvSpPr>
        <p:spPr/>
        <p:txBody>
          <a:bodyPr/>
          <a:lstStyle/>
          <a:p>
            <a:r>
              <a:rPr lang="en-US" dirty="0"/>
              <a:t>To simulate GTT, we will use “Euler method” for numerical integration</a:t>
            </a:r>
          </a:p>
        </p:txBody>
      </p:sp>
      <p:sp>
        <p:nvSpPr>
          <p:cNvPr id="5" name="Rectangle 4"/>
          <p:cNvSpPr/>
          <p:nvPr/>
        </p:nvSpPr>
        <p:spPr>
          <a:xfrm>
            <a:off x="828674" y="3276599"/>
            <a:ext cx="3714750" cy="257173"/>
          </a:xfrm>
          <a:prstGeom prst="rect">
            <a:avLst/>
          </a:prstGeom>
          <a:solidFill>
            <a:schemeClr val="accent4">
              <a:lumMod val="60000"/>
              <a:lumOff val="40000"/>
              <a:alpha val="2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p:cNvSpPr/>
          <p:nvPr/>
        </p:nvSpPr>
        <p:spPr>
          <a:xfrm>
            <a:off x="828673" y="3533774"/>
            <a:ext cx="3714751" cy="2507457"/>
          </a:xfrm>
          <a:prstGeom prst="rect">
            <a:avLst/>
          </a:prstGeom>
          <a:solidFill>
            <a:schemeClr val="tx1">
              <a:lumMod val="95000"/>
              <a:lumOff val="5000"/>
              <a:alpha val="79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p:cNvCxnSpPr/>
          <p:nvPr/>
        </p:nvCxnSpPr>
        <p:spPr>
          <a:xfrm flipH="1">
            <a:off x="4943475" y="3390900"/>
            <a:ext cx="1781175"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905625" y="3067734"/>
            <a:ext cx="3238500" cy="646331"/>
          </a:xfrm>
          <a:prstGeom prst="rect">
            <a:avLst/>
          </a:prstGeom>
        </p:spPr>
        <p:txBody>
          <a:bodyPr wrap="square">
            <a:spAutoFit/>
          </a:bodyPr>
          <a:lstStyle/>
          <a:p>
            <a:r>
              <a:rPr lang="en-US" dirty="0"/>
              <a:t>We make an empty list to store the result</a:t>
            </a:r>
          </a:p>
        </p:txBody>
      </p:sp>
      <p:sp>
        <p:nvSpPr>
          <p:cNvPr id="10" name="Rectangle 9"/>
          <p:cNvSpPr/>
          <p:nvPr/>
        </p:nvSpPr>
        <p:spPr>
          <a:xfrm>
            <a:off x="828674" y="1857563"/>
            <a:ext cx="3714751" cy="1419033"/>
          </a:xfrm>
          <a:prstGeom prst="rect">
            <a:avLst/>
          </a:prstGeom>
          <a:solidFill>
            <a:schemeClr val="tx1">
              <a:lumMod val="95000"/>
              <a:lumOff val="5000"/>
              <a:alpha val="79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161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838200" y="1859757"/>
            <a:ext cx="3705225" cy="4181475"/>
          </a:xfrm>
          <a:prstGeom prst="rect">
            <a:avLst/>
          </a:prstGeom>
        </p:spPr>
      </p:pic>
      <p:sp>
        <p:nvSpPr>
          <p:cNvPr id="2" name="Title 1"/>
          <p:cNvSpPr>
            <a:spLocks noGrp="1"/>
          </p:cNvSpPr>
          <p:nvPr>
            <p:ph type="title"/>
          </p:nvPr>
        </p:nvSpPr>
        <p:spPr/>
        <p:txBody>
          <a:bodyPr/>
          <a:lstStyle/>
          <a:p>
            <a:r>
              <a:rPr lang="en-US" dirty="0"/>
              <a:t>To simulate GTT, we will use “Euler method” for numerical integration</a:t>
            </a:r>
          </a:p>
        </p:txBody>
      </p:sp>
      <p:sp>
        <p:nvSpPr>
          <p:cNvPr id="5" name="Rectangle 4"/>
          <p:cNvSpPr/>
          <p:nvPr/>
        </p:nvSpPr>
        <p:spPr>
          <a:xfrm>
            <a:off x="828673" y="3494991"/>
            <a:ext cx="3714750" cy="2546241"/>
          </a:xfrm>
          <a:prstGeom prst="rect">
            <a:avLst/>
          </a:prstGeom>
          <a:solidFill>
            <a:schemeClr val="accent4">
              <a:lumMod val="60000"/>
              <a:lumOff val="40000"/>
              <a:alpha val="2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Arrow Connector 7"/>
          <p:cNvCxnSpPr/>
          <p:nvPr/>
        </p:nvCxnSpPr>
        <p:spPr>
          <a:xfrm flipH="1">
            <a:off x="4924425" y="5162550"/>
            <a:ext cx="1781175"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6810374" y="4839384"/>
                <a:ext cx="4448175" cy="646331"/>
              </a:xfrm>
              <a:prstGeom prst="rect">
                <a:avLst/>
              </a:prstGeom>
            </p:spPr>
            <p:txBody>
              <a:bodyPr wrap="square">
                <a:spAutoFit/>
              </a:bodyPr>
              <a:lstStyle/>
              <a:p>
                <a:pPr lvl="1"/>
                <a:r>
                  <a:rPr lang="en-US" dirty="0"/>
                  <a:t>For every time step, we compute </a:t>
                </a:r>
                <a14:m>
                  <m:oMath xmlns:m="http://schemas.openxmlformats.org/officeDocument/2006/math">
                    <m:r>
                      <a:rPr lang="en-US" i="1">
                        <a:latin typeface="Cambria Math" panose="02040503050406030204" pitchFamily="18" charset="0"/>
                      </a:rPr>
                      <m:t>𝑑𝐺</m:t>
                    </m:r>
                    <m:r>
                      <a:rPr lang="en-US" i="1">
                        <a:latin typeface="Cambria Math" panose="02040503050406030204" pitchFamily="18" charset="0"/>
                      </a:rPr>
                      <m:t>,</m:t>
                    </m:r>
                    <m:r>
                      <a:rPr lang="en-US" i="1">
                        <a:latin typeface="Cambria Math" panose="02040503050406030204" pitchFamily="18" charset="0"/>
                      </a:rPr>
                      <m:t>𝑑𝐼</m:t>
                    </m:r>
                  </m:oMath>
                </a14:m>
                <a:r>
                  <a:rPr lang="en-US" dirty="0"/>
                  <a:t> and update the values for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𝐼</m:t>
                    </m:r>
                  </m:oMath>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6810374" y="4839384"/>
                <a:ext cx="4448175" cy="646331"/>
              </a:xfrm>
              <a:prstGeom prst="rect">
                <a:avLst/>
              </a:prstGeom>
              <a:blipFill>
                <a:blip r:embed="rId3"/>
                <a:stretch>
                  <a:fillRect t="-5660" b="-14151"/>
                </a:stretch>
              </a:blipFill>
            </p:spPr>
            <p:txBody>
              <a:bodyPr/>
              <a:lstStyle/>
              <a:p>
                <a:r>
                  <a:rPr lang="en-US">
                    <a:noFill/>
                  </a:rPr>
                  <a:t> </a:t>
                </a:r>
              </a:p>
            </p:txBody>
          </p:sp>
        </mc:Fallback>
      </mc:AlternateContent>
      <p:sp>
        <p:nvSpPr>
          <p:cNvPr id="10" name="Rectangle 9"/>
          <p:cNvSpPr/>
          <p:nvPr/>
        </p:nvSpPr>
        <p:spPr>
          <a:xfrm>
            <a:off x="828674" y="1857563"/>
            <a:ext cx="3714751" cy="1637428"/>
          </a:xfrm>
          <a:prstGeom prst="rect">
            <a:avLst/>
          </a:prstGeom>
          <a:solidFill>
            <a:schemeClr val="tx1">
              <a:lumMod val="95000"/>
              <a:lumOff val="5000"/>
              <a:alpha val="79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2" name="Straight Arrow Connector 11"/>
          <p:cNvCxnSpPr/>
          <p:nvPr/>
        </p:nvCxnSpPr>
        <p:spPr>
          <a:xfrm flipH="1">
            <a:off x="4924425" y="3979069"/>
            <a:ext cx="1781175"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810373" y="3655903"/>
            <a:ext cx="4448175" cy="646331"/>
          </a:xfrm>
          <a:prstGeom prst="rect">
            <a:avLst/>
          </a:prstGeom>
        </p:spPr>
        <p:txBody>
          <a:bodyPr wrap="square">
            <a:spAutoFit/>
          </a:bodyPr>
          <a:lstStyle/>
          <a:p>
            <a:pPr lvl="1"/>
            <a:r>
              <a:rPr lang="en-US" dirty="0"/>
              <a:t>To simulate GTT, we rise glucose production for 30 minutes</a:t>
            </a:r>
          </a:p>
        </p:txBody>
      </p:sp>
    </p:spTree>
    <p:extLst>
      <p:ext uri="{BB962C8B-B14F-4D97-AF65-F5344CB8AC3E}">
        <p14:creationId xmlns:p14="http://schemas.microsoft.com/office/powerpoint/2010/main" val="10824996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1f – simulate GTT in python</a:t>
            </a:r>
          </a:p>
        </p:txBody>
      </p:sp>
    </p:spTree>
    <p:extLst>
      <p:ext uri="{BB962C8B-B14F-4D97-AF65-F5344CB8AC3E}">
        <p14:creationId xmlns:p14="http://schemas.microsoft.com/office/powerpoint/2010/main" val="41390954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Most people with obesity, which all have low </a:t>
                </a:r>
                <a14:m>
                  <m:oMath xmlns:m="http://schemas.openxmlformats.org/officeDocument/2006/math">
                    <m:r>
                      <a:rPr lang="en-US" i="1" dirty="0" smtClean="0">
                        <a:latin typeface="Cambria Math" panose="02040503050406030204" pitchFamily="18" charset="0"/>
                      </a:rPr>
                      <m:t>𝑠</m:t>
                    </m:r>
                  </m:oMath>
                </a14:m>
                <a:r>
                  <a:rPr lang="en-US" dirty="0"/>
                  <a:t>, have normal 5mM glucose and GTT dynamics.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087" t="-7834" b="-14747"/>
                </a:stretch>
              </a:blipFill>
            </p:spPr>
            <p:txBody>
              <a:bodyPr/>
              <a:lstStyle/>
              <a:p>
                <a:r>
                  <a:rPr lang="en-US">
                    <a:noFill/>
                  </a:rPr>
                  <a:t> </a:t>
                </a:r>
              </a:p>
            </p:txBody>
          </p:sp>
        </mc:Fallback>
      </mc:AlternateContent>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357562" y="1820069"/>
            <a:ext cx="5324475" cy="3714750"/>
          </a:xfrm>
          <a:prstGeom prst="rect">
            <a:avLst/>
          </a:prstGeom>
        </p:spPr>
      </p:pic>
      <p:sp>
        <p:nvSpPr>
          <p:cNvPr id="5" name="Rectangle 4"/>
          <p:cNvSpPr/>
          <p:nvPr/>
        </p:nvSpPr>
        <p:spPr>
          <a:xfrm>
            <a:off x="1576386" y="5820460"/>
            <a:ext cx="8886825" cy="830997"/>
          </a:xfrm>
          <a:prstGeom prst="rect">
            <a:avLst/>
          </a:prstGeom>
        </p:spPr>
        <p:txBody>
          <a:bodyPr wrap="square">
            <a:spAutoFit/>
          </a:bodyPr>
          <a:lstStyle/>
          <a:p>
            <a:pPr algn="ctr"/>
            <a:r>
              <a:rPr lang="en-US" sz="2400" b="1" dirty="0">
                <a:solidFill>
                  <a:srgbClr val="000000"/>
                </a:solidFill>
                <a:latin typeface="Calibri" panose="020F0502020204030204" pitchFamily="34" charset="0"/>
                <a:ea typeface="Calibri" panose="020F0502020204030204" pitchFamily="34" charset="0"/>
              </a:rPr>
              <a:t>No model based on the description of the system we studied so far can explain this!</a:t>
            </a:r>
            <a:endParaRPr lang="en-US" sz="2400" b="1" dirty="0"/>
          </a:p>
        </p:txBody>
      </p:sp>
    </p:spTree>
    <p:extLst>
      <p:ext uri="{BB962C8B-B14F-4D97-AF65-F5344CB8AC3E}">
        <p14:creationId xmlns:p14="http://schemas.microsoft.com/office/powerpoint/2010/main" val="27277014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sigh of relief*</a:t>
            </a:r>
            <a:br>
              <a:rPr lang="en-US" dirty="0"/>
            </a:br>
            <a:endParaRPr lang="en-US" dirty="0"/>
          </a:p>
        </p:txBody>
      </p:sp>
    </p:spTree>
    <p:extLst>
      <p:ext uri="{BB962C8B-B14F-4D97-AF65-F5344CB8AC3E}">
        <p14:creationId xmlns:p14="http://schemas.microsoft.com/office/powerpoint/2010/main" val="11249288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2. Beta-cell mass dynamics, compensation, and prediabetes </a:t>
            </a:r>
          </a:p>
        </p:txBody>
      </p:sp>
    </p:spTree>
    <p:extLst>
      <p:ext uri="{BB962C8B-B14F-4D97-AF65-F5344CB8AC3E}">
        <p14:creationId xmlns:p14="http://schemas.microsoft.com/office/powerpoint/2010/main" val="40344804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Robustness must involve additional processes beyond the minimal model’s glucose-insulin feedback loop</a:t>
            </a:r>
          </a:p>
        </p:txBody>
      </p:sp>
      <p:sp>
        <p:nvSpPr>
          <p:cNvPr id="3" name="Content Placeholder 2"/>
          <p:cNvSpPr>
            <a:spLocks noGrp="1"/>
          </p:cNvSpPr>
          <p:nvPr>
            <p:ph idx="1"/>
          </p:nvPr>
        </p:nvSpPr>
        <p:spPr>
          <a:xfrm>
            <a:off x="838200" y="1825625"/>
            <a:ext cx="5153025" cy="3898900"/>
          </a:xfrm>
        </p:spPr>
        <p:txBody>
          <a:bodyPr>
            <a:normAutofit/>
          </a:bodyPr>
          <a:lstStyle/>
          <a:p>
            <a:pPr marL="0" indent="0">
              <a:buNone/>
            </a:pPr>
            <a:r>
              <a:rPr lang="en-US" sz="2000" dirty="0"/>
              <a:t>The way that the body compensates for low insulin sensitivity is by making more insulin:</a:t>
            </a:r>
          </a:p>
          <a:p>
            <a:r>
              <a:rPr lang="en-US" sz="2000" dirty="0"/>
              <a:t>Each beta-cell upregulates its insulin production capacity. </a:t>
            </a:r>
          </a:p>
          <a:p>
            <a:r>
              <a:rPr lang="en-US" sz="2000" dirty="0"/>
              <a:t>Then, there is an increase in the number and mass of beta cells due to both </a:t>
            </a:r>
            <a:r>
              <a:rPr lang="en-US" sz="2000" i="1" dirty="0"/>
              <a:t>hyperplasia</a:t>
            </a:r>
            <a:r>
              <a:rPr lang="en-US" sz="2000" dirty="0"/>
              <a:t>—more cells, and </a:t>
            </a:r>
            <a:r>
              <a:rPr lang="en-US" sz="2000" i="1" dirty="0"/>
              <a:t>hypertrophy</a:t>
            </a:r>
            <a:r>
              <a:rPr lang="en-US" sz="2000" dirty="0"/>
              <a:t>—bigger cells. </a:t>
            </a:r>
          </a:p>
          <a:p>
            <a:r>
              <a:rPr lang="en-US" sz="2000" dirty="0"/>
              <a:t>For example, healthy obese people are insulin resistant. They have more and larger beta cells than lean individuals. This extra secretion compensates for insulin resistance.</a:t>
            </a:r>
          </a:p>
        </p:txBody>
      </p:sp>
      <p:pic>
        <p:nvPicPr>
          <p:cNvPr id="4" name="Picture 3"/>
          <p:cNvPicPr>
            <a:picLocks noChangeAspect="1"/>
          </p:cNvPicPr>
          <p:nvPr/>
        </p:nvPicPr>
        <p:blipFill>
          <a:blip r:embed="rId2"/>
          <a:stretch>
            <a:fillRect/>
          </a:stretch>
        </p:blipFill>
        <p:spPr>
          <a:xfrm>
            <a:off x="6757800" y="1690688"/>
            <a:ext cx="4905750" cy="3778250"/>
          </a:xfrm>
          <a:prstGeom prst="rect">
            <a:avLst/>
          </a:prstGeom>
        </p:spPr>
      </p:pic>
      <p:sp>
        <p:nvSpPr>
          <p:cNvPr id="5" name="Rectangle 4">
            <a:extLst>
              <a:ext uri="{FF2B5EF4-FFF2-40B4-BE49-F238E27FC236}">
                <a16:creationId xmlns:a16="http://schemas.microsoft.com/office/drawing/2014/main" id="{C05FE308-36D6-E4CE-CC90-B44469595CA7}"/>
              </a:ext>
            </a:extLst>
          </p:cNvPr>
          <p:cNvSpPr/>
          <p:nvPr/>
        </p:nvSpPr>
        <p:spPr>
          <a:xfrm>
            <a:off x="8656320" y="1825625"/>
            <a:ext cx="2893308" cy="3643313"/>
          </a:xfrm>
          <a:prstGeom prst="rect">
            <a:avLst/>
          </a:prstGeom>
          <a:gradFill flip="none" rotWithShape="1">
            <a:gsLst>
              <a:gs pos="0">
                <a:schemeClr val="bg1">
                  <a:alpha val="0"/>
                </a:schemeClr>
              </a:gs>
              <a:gs pos="58000">
                <a:schemeClr val="bg1"/>
              </a:gs>
              <a:gs pos="26000">
                <a:schemeClr val="bg1">
                  <a:alpha val="7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0779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To explain this compensation, we need to extend the minimal model by adding an equation to describe how beta-cell total mass, B, can change </a:t>
            </a:r>
            <a:endParaRPr lang="en-US" sz="4800" dirty="0"/>
          </a:p>
        </p:txBody>
      </p:sp>
      <p:sp>
        <p:nvSpPr>
          <p:cNvPr id="3" name="Content Placeholder 2"/>
          <p:cNvSpPr>
            <a:spLocks noGrp="1"/>
          </p:cNvSpPr>
          <p:nvPr>
            <p:ph idx="1"/>
          </p:nvPr>
        </p:nvSpPr>
        <p:spPr>
          <a:xfrm>
            <a:off x="838199" y="1825625"/>
            <a:ext cx="10515601" cy="4351338"/>
          </a:xfrm>
        </p:spPr>
        <p:txBody>
          <a:bodyPr>
            <a:normAutofit/>
          </a:bodyPr>
          <a:lstStyle/>
          <a:p>
            <a:pPr marL="0" indent="0">
              <a:buNone/>
            </a:pPr>
            <a:r>
              <a:rPr lang="en-US" sz="2000" dirty="0"/>
              <a:t>Cell populations dynamics are unlike the dynamics of protein concentrations inside cells or molecules in the blood.</a:t>
            </a:r>
          </a:p>
          <a:p>
            <a:endParaRPr lang="en-US" sz="2000" dirty="0"/>
          </a:p>
        </p:txBody>
      </p:sp>
    </p:spTree>
    <p:extLst>
      <p:ext uri="{BB962C8B-B14F-4D97-AF65-F5344CB8AC3E}">
        <p14:creationId xmlns:p14="http://schemas.microsoft.com/office/powerpoint/2010/main" val="2043047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Glucose is an energy and carbon source for the cells in our body</a:t>
            </a:r>
            <a:endParaRPr lang="en-US" sz="3600" dirty="0"/>
          </a:p>
        </p:txBody>
      </p:sp>
      <p:sp>
        <p:nvSpPr>
          <p:cNvPr id="3" name="Content Placeholder 2"/>
          <p:cNvSpPr>
            <a:spLocks noGrp="1"/>
          </p:cNvSpPr>
          <p:nvPr>
            <p:ph idx="1"/>
          </p:nvPr>
        </p:nvSpPr>
        <p:spPr/>
        <p:txBody>
          <a:bodyPr/>
          <a:lstStyle/>
          <a:p>
            <a:r>
              <a:rPr lang="en-US" dirty="0"/>
              <a:t>Major fuel for the brain and for immune cells</a:t>
            </a:r>
          </a:p>
        </p:txBody>
      </p:sp>
      <p:pic>
        <p:nvPicPr>
          <p:cNvPr id="1026" name="Picture 2" descr="Healthy Glucose Levels Key to a Healthy Aging Brain - Neuroscience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650" y="3264909"/>
            <a:ext cx="5175454" cy="2912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174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To explain this compensation, we need to extend the minimal model by adding an equation to describe how beta-cell total mass, B, can change </a:t>
            </a:r>
            <a:endParaRPr lang="en-US"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515601" cy="4351338"/>
              </a:xfrm>
            </p:spPr>
            <p:txBody>
              <a:bodyPr>
                <a:normAutofit/>
              </a:bodyPr>
              <a:lstStyle/>
              <a:p>
                <a:pPr marL="0" indent="0">
                  <a:buNone/>
                </a:pPr>
                <a:r>
                  <a:rPr lang="en-US" sz="2000" dirty="0"/>
                  <a:t>Cell populations dynamics are unlike the dynamics of protein concentrations inside cells or molecules in the blood.</a:t>
                </a:r>
              </a:p>
              <a:p>
                <a:r>
                  <a:rPr lang="en-US" sz="2000" dirty="0"/>
                  <a:t>All cells come from cells, and thus proliferation is intrinsically autocatalytic. The change in total cell mass B is the difference between proliferation and removal rates: </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𝑑𝐵</m:t>
                      </m:r>
                      <m:r>
                        <a:rPr lang="en-US" sz="2000" i="1">
                          <a:latin typeface="Cambria Math" panose="02040503050406030204" pitchFamily="18" charset="0"/>
                        </a:rPr>
                        <m:t>/</m:t>
                      </m:r>
                      <m:r>
                        <a:rPr lang="en-US" sz="2000" i="1">
                          <a:latin typeface="Cambria Math" panose="02040503050406030204" pitchFamily="18" charset="0"/>
                        </a:rPr>
                        <m:t>𝑑𝑡</m:t>
                      </m:r>
                      <m:r>
                        <a:rPr lang="en-US" sz="2000" i="1">
                          <a:latin typeface="Cambria Math" panose="02040503050406030204" pitchFamily="18" charset="0"/>
                        </a:rPr>
                        <m:t>=</m:t>
                      </m:r>
                      <m:r>
                        <a:rPr lang="en-US" sz="2000" i="1">
                          <a:latin typeface="Cambria Math" panose="02040503050406030204" pitchFamily="18" charset="0"/>
                        </a:rPr>
                        <m:t>𝑝𝐵</m:t>
                      </m:r>
                      <m:r>
                        <a:rPr lang="en-US" sz="2000" i="1">
                          <a:latin typeface="Cambria Math" panose="02040503050406030204" pitchFamily="18" charset="0"/>
                        </a:rPr>
                        <m:t>−</m:t>
                      </m:r>
                      <m:r>
                        <a:rPr lang="en-US" sz="2000" i="1">
                          <a:latin typeface="Cambria Math" panose="02040503050406030204" pitchFamily="18" charset="0"/>
                        </a:rPr>
                        <m:t>𝑟𝐵</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𝜇</m:t>
                      </m:r>
                      <m:r>
                        <a:rPr lang="en-US" sz="2000" i="1">
                          <a:latin typeface="Cambria Math" panose="02040503050406030204" pitchFamily="18" charset="0"/>
                        </a:rPr>
                        <m:t>𝐵</m:t>
                      </m:r>
                      <m:r>
                        <a:rPr lang="en-US" sz="2000" i="1">
                          <a:latin typeface="Cambria Math" panose="02040503050406030204" pitchFamily="18" charset="0"/>
                        </a:rPr>
                        <m:t>.</m:t>
                      </m:r>
                    </m:oMath>
                  </m:oMathPara>
                </a14:m>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515601" cy="4351338"/>
              </a:xfrm>
              <a:blipFill>
                <a:blip r:embed="rId2"/>
                <a:stretch>
                  <a:fillRect l="-579" t="-140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476751" y="4070605"/>
            <a:ext cx="3600448" cy="2393440"/>
          </a:xfrm>
          <a:prstGeom prst="rect">
            <a:avLst/>
          </a:prstGeom>
        </p:spPr>
      </p:pic>
    </p:spTree>
    <p:extLst>
      <p:ext uri="{BB962C8B-B14F-4D97-AF65-F5344CB8AC3E}">
        <p14:creationId xmlns:p14="http://schemas.microsoft.com/office/powerpoint/2010/main" val="3662987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To explain this compensation, we need to extend the minimal model by adding an equation to describe how beta-cell total mass, B, can change </a:t>
            </a:r>
            <a:endParaRPr lang="en-US" sz="4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515601" cy="4351338"/>
              </a:xfrm>
            </p:spPr>
            <p:txBody>
              <a:bodyPr>
                <a:normAutofit/>
              </a:bodyPr>
              <a:lstStyle/>
              <a:p>
                <a:pPr marL="0" indent="0">
                  <a:buNone/>
                </a:pPr>
                <a:r>
                  <a:rPr lang="en-US" sz="2000" dirty="0"/>
                  <a:t>Cell populations dynamics are unlike the dynamics of protein concentrations inside cells or molecules in the blood.</a:t>
                </a:r>
              </a:p>
              <a:p>
                <a:r>
                  <a:rPr lang="en-US" sz="2000" dirty="0"/>
                  <a:t>All cells come from cells, and thus proliferation is intrinsically autocatalytic. The change in total cell mass B is the difference between proliferation and removal rates: </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𝑑𝐵</m:t>
                      </m:r>
                      <m:r>
                        <a:rPr lang="en-US" sz="2000" i="1">
                          <a:latin typeface="Cambria Math" panose="02040503050406030204" pitchFamily="18" charset="0"/>
                        </a:rPr>
                        <m:t>/</m:t>
                      </m:r>
                      <m:r>
                        <a:rPr lang="en-US" sz="2000" i="1">
                          <a:latin typeface="Cambria Math" panose="02040503050406030204" pitchFamily="18" charset="0"/>
                        </a:rPr>
                        <m:t>𝑑𝑡</m:t>
                      </m:r>
                      <m:r>
                        <a:rPr lang="en-US" sz="2000" i="1">
                          <a:latin typeface="Cambria Math" panose="02040503050406030204" pitchFamily="18" charset="0"/>
                        </a:rPr>
                        <m:t>=</m:t>
                      </m:r>
                      <m:r>
                        <a:rPr lang="en-US" sz="2000" i="1">
                          <a:latin typeface="Cambria Math" panose="02040503050406030204" pitchFamily="18" charset="0"/>
                        </a:rPr>
                        <m:t>𝑝𝐵</m:t>
                      </m:r>
                      <m:r>
                        <a:rPr lang="en-US" sz="2000" i="1">
                          <a:latin typeface="Cambria Math" panose="02040503050406030204" pitchFamily="18" charset="0"/>
                        </a:rPr>
                        <m:t>−</m:t>
                      </m:r>
                      <m:r>
                        <a:rPr lang="en-US" sz="2000" i="1">
                          <a:latin typeface="Cambria Math" panose="02040503050406030204" pitchFamily="18" charset="0"/>
                        </a:rPr>
                        <m:t>𝑟𝐵</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𝜇</m:t>
                      </m:r>
                      <m:r>
                        <a:rPr lang="en-US" sz="2000" i="1">
                          <a:latin typeface="Cambria Math" panose="02040503050406030204" pitchFamily="18" charset="0"/>
                        </a:rPr>
                        <m:t>𝐵</m:t>
                      </m:r>
                      <m:r>
                        <a:rPr lang="en-US" sz="2000" i="1">
                          <a:latin typeface="Cambria Math" panose="02040503050406030204" pitchFamily="18" charset="0"/>
                        </a:rPr>
                        <m:t>.</m:t>
                      </m:r>
                    </m:oMath>
                  </m:oMathPara>
                </a14:m>
                <a:endParaRPr lang="en-US" sz="2000" dirty="0"/>
              </a:p>
              <a:p>
                <a:r>
                  <a:rPr lang="en-US" sz="2000" dirty="0"/>
                  <a:t>If proliferation exceeds removal, growth rate is positive and total cell mass rises exponentially. On the other hand, if removal exceeds proliferation, growth rate is negative, and cell numbers exponentially decay to zero.</a:t>
                </a:r>
              </a:p>
              <a:p>
                <a:pPr marL="0" indent="0">
                  <a:buNone/>
                </a:pPr>
                <a:endParaRPr lang="en-US" sz="2000" dirty="0"/>
              </a:p>
              <a:p>
                <a:pPr marL="0" indent="0" algn="ctr">
                  <a:buNone/>
                </a:pPr>
                <a:r>
                  <a:rPr lang="en-US" sz="2000" b="1" i="1" dirty="0"/>
                  <a:t>Cells live on a knife’s edge. It is hard to keep total cell mass constant over time. This is known as the problem of organ size control.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515601" cy="4351338"/>
              </a:xfrm>
              <a:blipFill>
                <a:blip r:embed="rId2"/>
                <a:stretch>
                  <a:fillRect l="-579" t="-1401" r="-406"/>
                </a:stretch>
              </a:blipFill>
            </p:spPr>
            <p:txBody>
              <a:bodyPr/>
              <a:lstStyle/>
              <a:p>
                <a:r>
                  <a:rPr lang="en-US">
                    <a:noFill/>
                  </a:rPr>
                  <a:t> </a:t>
                </a:r>
              </a:p>
            </p:txBody>
          </p:sp>
        </mc:Fallback>
      </mc:AlternateContent>
    </p:spTree>
    <p:extLst>
      <p:ext uri="{BB962C8B-B14F-4D97-AF65-F5344CB8AC3E}">
        <p14:creationId xmlns:p14="http://schemas.microsoft.com/office/powerpoint/2010/main" val="1244291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To keep cell numbers constant, we need feedback control to balance proliferation and removal</a:t>
            </a:r>
          </a:p>
        </p:txBody>
      </p:sp>
      <p:sp>
        <p:nvSpPr>
          <p:cNvPr id="3" name="Content Placeholder 2"/>
          <p:cNvSpPr>
            <a:spLocks noGrp="1"/>
          </p:cNvSpPr>
          <p:nvPr>
            <p:ph idx="1"/>
          </p:nvPr>
        </p:nvSpPr>
        <p:spPr>
          <a:xfrm>
            <a:off x="838200" y="1825624"/>
            <a:ext cx="5429250" cy="3641725"/>
          </a:xfrm>
        </p:spPr>
        <p:txBody>
          <a:bodyPr>
            <a:normAutofit/>
          </a:bodyPr>
          <a:lstStyle/>
          <a:p>
            <a:pPr marL="0" indent="0">
              <a:buNone/>
            </a:pPr>
            <a:r>
              <a:rPr lang="en-US" sz="1600" dirty="0"/>
              <a:t>Organ size control of beta-cells is achieved by blood glucose as feedback signal. Glucose controls both the proliferation and removal rates:</a:t>
            </a:r>
          </a:p>
          <a:p>
            <a:pPr marL="0" indent="0">
              <a:buNone/>
            </a:pPr>
            <a:r>
              <a:rPr lang="en-US" sz="1600" dirty="0">
                <a:solidFill>
                  <a:srgbClr val="000000"/>
                </a:solidFill>
                <a:latin typeface="Calibri" panose="020F0502020204030204" pitchFamily="34" charset="0"/>
                <a:ea typeface="Calibri" panose="020F0502020204030204" pitchFamily="34" charset="0"/>
                <a:cs typeface="Arial" panose="020B0604020202020204" pitchFamily="34" charset="0"/>
              </a:rPr>
              <a:t>We use another graphical tool to understand this regulation – rate plot: </a:t>
            </a:r>
          </a:p>
          <a:p>
            <a:r>
              <a:rPr lang="en-US" sz="1600" dirty="0">
                <a:solidFill>
                  <a:srgbClr val="000000"/>
                </a:solidFill>
                <a:latin typeface="Calibri" panose="020F0502020204030204" pitchFamily="34" charset="0"/>
                <a:ea typeface="Calibri" panose="020F0502020204030204" pitchFamily="34" charset="0"/>
                <a:cs typeface="Arial" panose="020B0604020202020204" pitchFamily="34" charset="0"/>
              </a:rPr>
              <a:t>We plot both proliferation and removal rates as function of glucose.</a:t>
            </a:r>
            <a:endParaRPr lang="en-US" sz="1600" dirty="0"/>
          </a:p>
          <a:p>
            <a:pPr marL="0" indent="0">
              <a:buNone/>
            </a:pPr>
            <a:endParaRPr lang="en-US" sz="1600" dirty="0"/>
          </a:p>
          <a:p>
            <a:pPr marL="0"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22565929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To keep cell numbers constant, we need feedback control to balance proliferation and removal</a:t>
            </a:r>
          </a:p>
        </p:txBody>
      </p:sp>
      <p:sp>
        <p:nvSpPr>
          <p:cNvPr id="3" name="Content Placeholder 2"/>
          <p:cNvSpPr>
            <a:spLocks noGrp="1"/>
          </p:cNvSpPr>
          <p:nvPr>
            <p:ph idx="1"/>
          </p:nvPr>
        </p:nvSpPr>
        <p:spPr>
          <a:xfrm>
            <a:off x="838200" y="1825624"/>
            <a:ext cx="5429250" cy="3641725"/>
          </a:xfrm>
        </p:spPr>
        <p:txBody>
          <a:bodyPr>
            <a:normAutofit/>
          </a:bodyPr>
          <a:lstStyle/>
          <a:p>
            <a:pPr marL="0" indent="0">
              <a:buNone/>
            </a:pPr>
            <a:r>
              <a:rPr lang="en-US" sz="1600" dirty="0"/>
              <a:t>Organ size control of beta-cells is achieved by blood glucose as feedback signal. Glucose controls both the proliferation and removal rates:</a:t>
            </a:r>
          </a:p>
          <a:p>
            <a:pPr marL="0" indent="0">
              <a:buNone/>
            </a:pPr>
            <a:r>
              <a:rPr lang="en-US" sz="1600" dirty="0">
                <a:solidFill>
                  <a:srgbClr val="000000"/>
                </a:solidFill>
                <a:latin typeface="Calibri" panose="020F0502020204030204" pitchFamily="34" charset="0"/>
                <a:ea typeface="Calibri" panose="020F0502020204030204" pitchFamily="34" charset="0"/>
                <a:cs typeface="Arial" panose="020B0604020202020204" pitchFamily="34" charset="0"/>
              </a:rPr>
              <a:t>We use another graphical tool to understand this regulation – rate plot: </a:t>
            </a:r>
          </a:p>
          <a:p>
            <a:r>
              <a:rPr lang="en-US" sz="1600" dirty="0">
                <a:solidFill>
                  <a:srgbClr val="000000"/>
                </a:solidFill>
                <a:latin typeface="Calibri" panose="020F0502020204030204" pitchFamily="34" charset="0"/>
                <a:ea typeface="Calibri" panose="020F0502020204030204" pitchFamily="34" charset="0"/>
                <a:cs typeface="Arial" panose="020B0604020202020204" pitchFamily="34" charset="0"/>
              </a:rPr>
              <a:t>We plot both proliferation and removal rates as function of glucose.</a:t>
            </a:r>
            <a:endParaRPr lang="en-US" sz="1600" dirty="0"/>
          </a:p>
          <a:p>
            <a:r>
              <a:rPr lang="en-US" sz="1600" dirty="0"/>
              <a:t>As measured directly on rodent beta cell islets, the removal rate of beta cells is high at low glucose, and falls sharply around 5mM glucose</a:t>
            </a:r>
          </a:p>
          <a:p>
            <a:pPr marL="0" indent="0">
              <a:buNone/>
            </a:pPr>
            <a:endParaRPr lang="en-US" sz="1600" dirty="0"/>
          </a:p>
          <a:p>
            <a:endParaRPr lang="en-US" sz="1600" dirty="0"/>
          </a:p>
          <a:p>
            <a:endParaRPr lang="en-US" sz="1600" dirty="0"/>
          </a:p>
        </p:txBody>
      </p:sp>
      <p:pic>
        <p:nvPicPr>
          <p:cNvPr id="4" name="Picture 3">
            <a:extLst>
              <a:ext uri="{FF2B5EF4-FFF2-40B4-BE49-F238E27FC236}">
                <a16:creationId xmlns:a16="http://schemas.microsoft.com/office/drawing/2014/main" id="{73326466-F37D-C6B0-3646-0EBE7458CCB2}"/>
              </a:ext>
            </a:extLst>
          </p:cNvPr>
          <p:cNvPicPr>
            <a:picLocks noChangeAspect="1"/>
          </p:cNvPicPr>
          <p:nvPr/>
        </p:nvPicPr>
        <p:blipFill>
          <a:blip r:embed="rId2"/>
          <a:stretch>
            <a:fillRect/>
          </a:stretch>
        </p:blipFill>
        <p:spPr>
          <a:xfrm>
            <a:off x="6705600" y="2133600"/>
            <a:ext cx="4648200" cy="2647950"/>
          </a:xfrm>
          <a:prstGeom prst="rect">
            <a:avLst/>
          </a:prstGeom>
        </p:spPr>
      </p:pic>
      <p:sp>
        <p:nvSpPr>
          <p:cNvPr id="5" name="Rectangle 4">
            <a:extLst>
              <a:ext uri="{FF2B5EF4-FFF2-40B4-BE49-F238E27FC236}">
                <a16:creationId xmlns:a16="http://schemas.microsoft.com/office/drawing/2014/main" id="{C12BBF52-BC4B-82BB-EEB4-72250AFB5F01}"/>
              </a:ext>
            </a:extLst>
          </p:cNvPr>
          <p:cNvSpPr/>
          <p:nvPr/>
        </p:nvSpPr>
        <p:spPr>
          <a:xfrm>
            <a:off x="8680704" y="2474976"/>
            <a:ext cx="2304288" cy="1060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9991ED0-1886-2E5E-FE56-6F74F2636989}"/>
              </a:ext>
            </a:extLst>
          </p:cNvPr>
          <p:cNvSpPr/>
          <p:nvPr/>
        </p:nvSpPr>
        <p:spPr>
          <a:xfrm>
            <a:off x="7266432" y="3429000"/>
            <a:ext cx="1261872" cy="1060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4638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To keep cell numbers constant, we need feedback control to balance proliferation and removal</a:t>
            </a:r>
          </a:p>
        </p:txBody>
      </p:sp>
      <p:sp>
        <p:nvSpPr>
          <p:cNvPr id="3" name="Content Placeholder 2"/>
          <p:cNvSpPr>
            <a:spLocks noGrp="1"/>
          </p:cNvSpPr>
          <p:nvPr>
            <p:ph idx="1"/>
          </p:nvPr>
        </p:nvSpPr>
        <p:spPr>
          <a:xfrm>
            <a:off x="838200" y="1825624"/>
            <a:ext cx="5429250" cy="3641725"/>
          </a:xfrm>
        </p:spPr>
        <p:txBody>
          <a:bodyPr>
            <a:normAutofit/>
          </a:bodyPr>
          <a:lstStyle/>
          <a:p>
            <a:pPr marL="0" indent="0">
              <a:buNone/>
            </a:pPr>
            <a:r>
              <a:rPr lang="en-US" sz="1600" dirty="0"/>
              <a:t>Organ size control of beta-cells is achieved by blood glucose as feedback signal. Glucose controls both the proliferation and removal rates:</a:t>
            </a:r>
          </a:p>
          <a:p>
            <a:pPr marL="0" indent="0">
              <a:buNone/>
            </a:pPr>
            <a:r>
              <a:rPr lang="en-US" sz="1600" dirty="0">
                <a:solidFill>
                  <a:srgbClr val="000000"/>
                </a:solidFill>
                <a:latin typeface="Calibri" panose="020F0502020204030204" pitchFamily="34" charset="0"/>
                <a:ea typeface="Calibri" panose="020F0502020204030204" pitchFamily="34" charset="0"/>
                <a:cs typeface="Arial" panose="020B0604020202020204" pitchFamily="34" charset="0"/>
              </a:rPr>
              <a:t>We use another graphical tool to understand this regulation – rate plot: </a:t>
            </a:r>
          </a:p>
          <a:p>
            <a:r>
              <a:rPr lang="en-US" sz="1600" dirty="0">
                <a:solidFill>
                  <a:srgbClr val="000000"/>
                </a:solidFill>
                <a:latin typeface="Calibri" panose="020F0502020204030204" pitchFamily="34" charset="0"/>
                <a:ea typeface="Calibri" panose="020F0502020204030204" pitchFamily="34" charset="0"/>
                <a:cs typeface="Arial" panose="020B0604020202020204" pitchFamily="34" charset="0"/>
              </a:rPr>
              <a:t>We plot both proliferation and removal rates as function of glucose.</a:t>
            </a:r>
            <a:endParaRPr lang="en-US" sz="1600" dirty="0"/>
          </a:p>
          <a:p>
            <a:r>
              <a:rPr lang="en-US" sz="1600" dirty="0"/>
              <a:t>As measured directly on rodent beta cell islets, the removal rate of beta cells is high at low glucose, and falls sharply around 5mM glucose</a:t>
            </a:r>
          </a:p>
          <a:p>
            <a:r>
              <a:rPr lang="en-US" sz="1600" dirty="0"/>
              <a:t>Proliferation (which includes both cell division and growth of mass per cell) rises with glucose.</a:t>
            </a:r>
          </a:p>
          <a:p>
            <a:pPr marL="0" indent="0">
              <a:buNone/>
            </a:pPr>
            <a:endParaRPr lang="en-US" sz="1600" dirty="0"/>
          </a:p>
          <a:p>
            <a:endParaRPr lang="en-US" sz="1600" dirty="0"/>
          </a:p>
          <a:p>
            <a:endParaRPr lang="en-US" sz="1600" dirty="0"/>
          </a:p>
        </p:txBody>
      </p:sp>
      <p:pic>
        <p:nvPicPr>
          <p:cNvPr id="4" name="Picture 3">
            <a:extLst>
              <a:ext uri="{FF2B5EF4-FFF2-40B4-BE49-F238E27FC236}">
                <a16:creationId xmlns:a16="http://schemas.microsoft.com/office/drawing/2014/main" id="{5A3733A4-D60E-FDDD-0F8C-4BEEE7837953}"/>
              </a:ext>
            </a:extLst>
          </p:cNvPr>
          <p:cNvPicPr>
            <a:picLocks noChangeAspect="1"/>
          </p:cNvPicPr>
          <p:nvPr/>
        </p:nvPicPr>
        <p:blipFill>
          <a:blip r:embed="rId2"/>
          <a:stretch>
            <a:fillRect/>
          </a:stretch>
        </p:blipFill>
        <p:spPr>
          <a:xfrm>
            <a:off x="6705600" y="2133600"/>
            <a:ext cx="4648200" cy="2647950"/>
          </a:xfrm>
          <a:prstGeom prst="rect">
            <a:avLst/>
          </a:prstGeom>
        </p:spPr>
      </p:pic>
    </p:spTree>
    <p:extLst>
      <p:ext uri="{BB962C8B-B14F-4D97-AF65-F5344CB8AC3E}">
        <p14:creationId xmlns:p14="http://schemas.microsoft.com/office/powerpoint/2010/main" val="40967805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To keep cell numbers constant, we need feedback control to balance proliferation and removal</a:t>
            </a:r>
          </a:p>
        </p:txBody>
      </p:sp>
      <p:sp>
        <p:nvSpPr>
          <p:cNvPr id="3" name="Content Placeholder 2"/>
          <p:cNvSpPr>
            <a:spLocks noGrp="1"/>
          </p:cNvSpPr>
          <p:nvPr>
            <p:ph idx="1"/>
          </p:nvPr>
        </p:nvSpPr>
        <p:spPr>
          <a:xfrm>
            <a:off x="838200" y="1825624"/>
            <a:ext cx="5429250" cy="3641725"/>
          </a:xfrm>
        </p:spPr>
        <p:txBody>
          <a:bodyPr>
            <a:normAutofit/>
          </a:bodyPr>
          <a:lstStyle/>
          <a:p>
            <a:pPr marL="0" indent="0">
              <a:buNone/>
            </a:pPr>
            <a:r>
              <a:rPr lang="en-US" sz="1600" dirty="0"/>
              <a:t>Organ size control of beta-cells is achieved by blood glucose as feedback signal. Glucose controls both the proliferation and removal rates:</a:t>
            </a:r>
          </a:p>
          <a:p>
            <a:pPr marL="0" indent="0">
              <a:buNone/>
            </a:pPr>
            <a:r>
              <a:rPr lang="en-US" sz="1600" dirty="0">
                <a:solidFill>
                  <a:srgbClr val="000000"/>
                </a:solidFill>
                <a:latin typeface="Calibri" panose="020F0502020204030204" pitchFamily="34" charset="0"/>
                <a:ea typeface="Calibri" panose="020F0502020204030204" pitchFamily="34" charset="0"/>
                <a:cs typeface="Arial" panose="020B0604020202020204" pitchFamily="34" charset="0"/>
              </a:rPr>
              <a:t>We use another graphical tool to understand this regulation – rate plot: </a:t>
            </a:r>
          </a:p>
          <a:p>
            <a:r>
              <a:rPr lang="en-US" sz="1600" dirty="0">
                <a:solidFill>
                  <a:srgbClr val="000000"/>
                </a:solidFill>
                <a:latin typeface="Calibri" panose="020F0502020204030204" pitchFamily="34" charset="0"/>
                <a:ea typeface="Calibri" panose="020F0502020204030204" pitchFamily="34" charset="0"/>
                <a:cs typeface="Arial" panose="020B0604020202020204" pitchFamily="34" charset="0"/>
              </a:rPr>
              <a:t>We plot both proliferation and removal rates as function of glucose.</a:t>
            </a:r>
            <a:endParaRPr lang="en-US" sz="1600" dirty="0"/>
          </a:p>
          <a:p>
            <a:r>
              <a:rPr lang="en-US" sz="1600" dirty="0"/>
              <a:t>As measured directly on rodent beta cell islets, the removal rate of beta cells is high at low glucose, and falls sharply around 5mM glucose</a:t>
            </a:r>
          </a:p>
          <a:p>
            <a:r>
              <a:rPr lang="en-US" sz="1600" dirty="0"/>
              <a:t>Proliferation (which includes both cell division and growth of mass per cell) rises with glucose.</a:t>
            </a:r>
          </a:p>
          <a:p>
            <a:endParaRPr lang="en-US" sz="1600" dirty="0"/>
          </a:p>
          <a:p>
            <a:endParaRPr lang="en-US" sz="1600" dirty="0"/>
          </a:p>
        </p:txBody>
      </p:sp>
      <p:sp>
        <p:nvSpPr>
          <p:cNvPr id="5" name="Rectangle 4"/>
          <p:cNvSpPr/>
          <p:nvPr/>
        </p:nvSpPr>
        <p:spPr>
          <a:xfrm>
            <a:off x="1826418" y="5772061"/>
            <a:ext cx="7536657" cy="707886"/>
          </a:xfrm>
          <a:prstGeom prst="rect">
            <a:avLst/>
          </a:prstGeom>
        </p:spPr>
        <p:txBody>
          <a:bodyPr wrap="square">
            <a:spAutoFit/>
          </a:bodyPr>
          <a:lstStyle/>
          <a:p>
            <a:pPr algn="ctr"/>
            <a:r>
              <a:rPr lang="en-US" sz="2000" b="1" dirty="0"/>
              <a:t>The crossing point of the curves is the steady state, where cell production equals cell removal, and total cell mass does not change.</a:t>
            </a:r>
          </a:p>
        </p:txBody>
      </p:sp>
      <p:pic>
        <p:nvPicPr>
          <p:cNvPr id="8" name="Picture 7"/>
          <p:cNvPicPr>
            <a:picLocks noChangeAspect="1"/>
          </p:cNvPicPr>
          <p:nvPr/>
        </p:nvPicPr>
        <p:blipFill>
          <a:blip r:embed="rId2"/>
          <a:stretch>
            <a:fillRect/>
          </a:stretch>
        </p:blipFill>
        <p:spPr>
          <a:xfrm>
            <a:off x="6705600" y="2133600"/>
            <a:ext cx="4648200" cy="2647950"/>
          </a:xfrm>
          <a:prstGeom prst="rect">
            <a:avLst/>
          </a:prstGeom>
        </p:spPr>
      </p:pic>
    </p:spTree>
    <p:extLst>
      <p:ext uri="{BB962C8B-B14F-4D97-AF65-F5344CB8AC3E}">
        <p14:creationId xmlns:p14="http://schemas.microsoft.com/office/powerpoint/2010/main" val="131735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a:bodyPr>
              <a:lstStyle/>
              <a:p>
                <a:r>
                  <a:rPr lang="en-US" sz="4000" dirty="0"/>
                  <a:t>The point </a:t>
                </a:r>
                <a14:m>
                  <m:oMath xmlns:m="http://schemas.openxmlformats.org/officeDocument/2006/math">
                    <m:sSub>
                      <m:sSubPr>
                        <m:ctrlPr>
                          <a:rPr lang="en-US" sz="4000" b="0" i="1" dirty="0" smtClean="0">
                            <a:latin typeface="Cambria Math" panose="02040503050406030204" pitchFamily="18" charset="0"/>
                          </a:rPr>
                        </m:ctrlPr>
                      </m:sSubPr>
                      <m:e>
                        <m:r>
                          <a:rPr lang="en-US" sz="4000" i="1" dirty="0" smtClean="0">
                            <a:latin typeface="Cambria Math" panose="02040503050406030204" pitchFamily="18" charset="0"/>
                          </a:rPr>
                          <m:t>𝐺</m:t>
                        </m:r>
                      </m:e>
                      <m:sub>
                        <m:r>
                          <a:rPr lang="en-US" sz="4000" i="1" dirty="0" smtClean="0">
                            <a:latin typeface="Cambria Math" panose="02040503050406030204" pitchFamily="18" charset="0"/>
                          </a:rPr>
                          <m:t>0</m:t>
                        </m:r>
                      </m:sub>
                    </m:sSub>
                    <m:r>
                      <a:rPr lang="en-US" sz="4000" i="1" dirty="0" smtClean="0">
                        <a:latin typeface="Cambria Math" panose="02040503050406030204" pitchFamily="18" charset="0"/>
                      </a:rPr>
                      <m:t>=</m:t>
                    </m:r>
                    <m:r>
                      <a:rPr lang="en-US" sz="4000" i="1" dirty="0" smtClean="0">
                        <a:latin typeface="Cambria Math" panose="02040503050406030204" pitchFamily="18" charset="0"/>
                      </a:rPr>
                      <m:t>5</m:t>
                    </m:r>
                    <m:r>
                      <a:rPr lang="en-US" sz="4000" i="1" dirty="0" smtClean="0">
                        <a:latin typeface="Cambria Math" panose="02040503050406030204" pitchFamily="18" charset="0"/>
                      </a:rPr>
                      <m:t>𝑚𝑀</m:t>
                    </m:r>
                  </m:oMath>
                </a14:m>
                <a:r>
                  <a:rPr lang="en-US" sz="4000" dirty="0"/>
                  <a:t> is stable for both beta-cells and blood glucose</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087" t="-7834" b="-14747"/>
                </a:stretch>
              </a:blipFill>
            </p:spPr>
            <p:txBody>
              <a:bodyPr/>
              <a:lstStyle/>
              <a:p>
                <a:r>
                  <a:rPr lang="en-US">
                    <a:noFill/>
                  </a:rPr>
                  <a:t> </a:t>
                </a:r>
              </a:p>
            </p:txBody>
          </p:sp>
        </mc:Fallback>
      </mc:AlternateContent>
      <p:pic>
        <p:nvPicPr>
          <p:cNvPr id="4" name="Content Placeholder 3"/>
          <p:cNvPicPr>
            <a:picLocks noGrp="1" noChangeAspect="1"/>
          </p:cNvPicPr>
          <p:nvPr>
            <p:ph idx="1"/>
          </p:nvPr>
        </p:nvPicPr>
        <p:blipFill>
          <a:blip r:embed="rId3"/>
          <a:stretch>
            <a:fillRect/>
          </a:stretch>
        </p:blipFill>
        <p:spPr>
          <a:xfrm>
            <a:off x="1359379" y="2697505"/>
            <a:ext cx="3948742" cy="2249488"/>
          </a:xfrm>
          <a:prstGeom prst="rect">
            <a:avLst/>
          </a:prstGeom>
        </p:spPr>
      </p:pic>
      <p:sp>
        <p:nvSpPr>
          <p:cNvPr id="5" name="Rectangle 4"/>
          <p:cNvSpPr/>
          <p:nvPr/>
        </p:nvSpPr>
        <p:spPr>
          <a:xfrm>
            <a:off x="1825396" y="5953810"/>
            <a:ext cx="7890103" cy="369332"/>
          </a:xfrm>
          <a:prstGeom prst="rect">
            <a:avLst/>
          </a:prstGeom>
        </p:spPr>
        <p:txBody>
          <a:bodyPr wrap="square">
            <a:spAutoFit/>
          </a:bodyPr>
          <a:lstStyle/>
          <a:p>
            <a:r>
              <a:rPr lang="en-US" dirty="0">
                <a:solidFill>
                  <a:srgbClr val="000000"/>
                </a:solidFill>
                <a:latin typeface="Calibri" panose="020F0502020204030204" pitchFamily="34" charset="0"/>
                <a:ea typeface="Calibri" panose="020F0502020204030204" pitchFamily="34" charset="0"/>
                <a:cs typeface="Arial" panose="020B0604020202020204" pitchFamily="34" charset="0"/>
              </a:rPr>
              <a:t>It is stable because perturbing glucose away from the point causes it to flow back. </a:t>
            </a:r>
            <a:endParaRPr lang="en-US" dirty="0"/>
          </a:p>
        </p:txBody>
      </p:sp>
      <p:pic>
        <p:nvPicPr>
          <p:cNvPr id="6" name="Picture 5"/>
          <p:cNvPicPr>
            <a:picLocks noChangeAspect="1"/>
          </p:cNvPicPr>
          <p:nvPr/>
        </p:nvPicPr>
        <p:blipFill>
          <a:blip r:embed="rId4"/>
          <a:stretch>
            <a:fillRect/>
          </a:stretch>
        </p:blipFill>
        <p:spPr>
          <a:xfrm>
            <a:off x="7227263" y="2697505"/>
            <a:ext cx="3392668" cy="224948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760280" y="2195511"/>
                <a:ext cx="4326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𝑝𝑟𝑜𝑙𝑖𝑓𝑒𝑟𝑎𝑡𝑖𝑜𝑛</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m:t>
                      </m:r>
                      <m:r>
                        <a:rPr lang="en-US" b="0" i="1" smtClean="0">
                          <a:latin typeface="Cambria Math" panose="02040503050406030204" pitchFamily="18" charset="0"/>
                        </a:rPr>
                        <m:t>𝑟𝑒𝑚𝑜𝑣𝑎𝑙</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6760280" y="2195511"/>
                <a:ext cx="4326634"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609423" y="5101531"/>
                <a:ext cx="2628348"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𝑚𝑀</m:t>
                    </m:r>
                  </m:oMath>
                </a14:m>
                <a:r>
                  <a:rPr lang="en-US" dirty="0"/>
                  <a:t> </a:t>
                </a:r>
              </a:p>
            </p:txBody>
          </p:sp>
        </mc:Choice>
        <mc:Fallback xmlns="">
          <p:sp>
            <p:nvSpPr>
              <p:cNvPr id="8" name="Rectangle 7"/>
              <p:cNvSpPr>
                <a:spLocks noRot="1" noChangeAspect="1" noMove="1" noResize="1" noEditPoints="1" noAdjustHandles="1" noChangeArrowheads="1" noChangeShapeType="1" noTextEdit="1"/>
              </p:cNvSpPr>
              <p:nvPr/>
            </p:nvSpPr>
            <p:spPr>
              <a:xfrm>
                <a:off x="7609423" y="5101531"/>
                <a:ext cx="2628348" cy="369332"/>
              </a:xfrm>
              <a:prstGeom prst="rect">
                <a:avLst/>
              </a:prstGeom>
              <a:blipFill>
                <a:blip r:embed="rId6"/>
                <a:stretch>
                  <a:fillRect b="-5000"/>
                </a:stretch>
              </a:blipFill>
            </p:spPr>
            <p:txBody>
              <a:bodyPr/>
              <a:lstStyle/>
              <a:p>
                <a:r>
                  <a:rPr lang="en-US">
                    <a:noFill/>
                  </a:rPr>
                  <a:t> </a:t>
                </a:r>
              </a:p>
            </p:txBody>
          </p:sp>
        </mc:Fallback>
      </mc:AlternateContent>
    </p:spTree>
    <p:extLst>
      <p:ext uri="{BB962C8B-B14F-4D97-AF65-F5344CB8AC3E}">
        <p14:creationId xmlns:p14="http://schemas.microsoft.com/office/powerpoint/2010/main" val="12723106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1100" y="1843088"/>
            <a:ext cx="10515600" cy="4351338"/>
          </a:xfrm>
        </p:spPr>
        <p:txBody>
          <a:bodyPr/>
          <a:lstStyle/>
          <a:p>
            <a:r>
              <a:rPr lang="en-US" sz="2400" dirty="0"/>
              <a:t>Draw rate plot diagram for glucose regulation of beta-cell</a:t>
            </a:r>
          </a:p>
          <a:p>
            <a:r>
              <a:rPr lang="en-US" sz="2400" dirty="0"/>
              <a:t>What happens when we age and proliferation decrease?</a:t>
            </a:r>
          </a:p>
          <a:p>
            <a:r>
              <a:rPr lang="en-US" sz="2400" dirty="0"/>
              <a:t>What happens in type-1 diabetes where immune-cells are killing beta-cells?</a:t>
            </a:r>
          </a:p>
          <a:p>
            <a:r>
              <a:rPr lang="en-US" sz="2400" dirty="0"/>
              <a:t>What is the main feature that provides tight regulation of glucose around 5mM?</a:t>
            </a:r>
          </a:p>
        </p:txBody>
      </p:sp>
      <p:sp>
        <p:nvSpPr>
          <p:cNvPr id="4"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Whiteboard exercise</a:t>
            </a:r>
          </a:p>
        </p:txBody>
      </p:sp>
    </p:spTree>
    <p:extLst>
      <p:ext uri="{BB962C8B-B14F-4D97-AF65-F5344CB8AC3E}">
        <p14:creationId xmlns:p14="http://schemas.microsoft.com/office/powerpoint/2010/main" val="10474382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1100" y="1843088"/>
            <a:ext cx="10515600" cy="4351338"/>
          </a:xfrm>
        </p:spPr>
        <p:txBody>
          <a:bodyPr/>
          <a:lstStyle/>
          <a:p>
            <a:endParaRPr lang="en-US" sz="2400" dirty="0"/>
          </a:p>
        </p:txBody>
      </p:sp>
      <p:sp>
        <p:nvSpPr>
          <p:cNvPr id="4"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2a – rate plot diagram in python</a:t>
            </a:r>
          </a:p>
        </p:txBody>
      </p:sp>
    </p:spTree>
    <p:extLst>
      <p:ext uri="{BB962C8B-B14F-4D97-AF65-F5344CB8AC3E}">
        <p14:creationId xmlns:p14="http://schemas.microsoft.com/office/powerpoint/2010/main" val="272876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The feedback on beta cells can maintain a 5mM glucose steady state despite variations in insulin sensitivity, s. </a:t>
            </a:r>
          </a:p>
        </p:txBody>
      </p:sp>
      <p:pic>
        <p:nvPicPr>
          <p:cNvPr id="4" name="Content Placeholder 3"/>
          <p:cNvPicPr>
            <a:picLocks noGrp="1" noChangeAspect="1"/>
          </p:cNvPicPr>
          <p:nvPr>
            <p:ph idx="1"/>
          </p:nvPr>
        </p:nvPicPr>
        <p:blipFill>
          <a:blip r:embed="rId2"/>
          <a:stretch>
            <a:fillRect/>
          </a:stretch>
        </p:blipFill>
        <p:spPr>
          <a:xfrm>
            <a:off x="3133725" y="3502819"/>
            <a:ext cx="4760979" cy="2809081"/>
          </a:xfrm>
          <a:prstGeom prst="rect">
            <a:avLst/>
          </a:prstGeom>
        </p:spPr>
      </p:pic>
      <p:sp>
        <p:nvSpPr>
          <p:cNvPr id="5" name="Content Placeholder 2"/>
          <p:cNvSpPr txBox="1">
            <a:spLocks/>
          </p:cNvSpPr>
          <p:nvPr/>
        </p:nvSpPr>
        <p:spPr>
          <a:xfrm>
            <a:off x="838200" y="1825625"/>
            <a:ext cx="60293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If insulin sensitivity drops, glucose will initially rise.</a:t>
            </a:r>
          </a:p>
          <a:p>
            <a:r>
              <a:rPr lang="en-US" sz="1800" dirty="0"/>
              <a:t>Beta-cell biomass will slowly grow (proliferation &gt; removal)</a:t>
            </a:r>
          </a:p>
          <a:p>
            <a:r>
              <a:rPr lang="en-US" sz="1800" dirty="0"/>
              <a:t>More beta-cell mass, means more insulin, and less glucose.</a:t>
            </a:r>
          </a:p>
          <a:p>
            <a:pPr marL="0" indent="0">
              <a:buNone/>
            </a:pPr>
            <a:endParaRPr lang="en-US" sz="1800" dirty="0"/>
          </a:p>
          <a:p>
            <a:endParaRPr lang="en-US" sz="1800" dirty="0"/>
          </a:p>
        </p:txBody>
      </p:sp>
    </p:spTree>
    <p:extLst>
      <p:ext uri="{BB962C8B-B14F-4D97-AF65-F5344CB8AC3E}">
        <p14:creationId xmlns:p14="http://schemas.microsoft.com/office/powerpoint/2010/main" val="2974631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5621</TotalTime>
  <Words>9282</Words>
  <Application>Microsoft Office PowerPoint</Application>
  <PresentationFormat>Widescreen</PresentationFormat>
  <Paragraphs>892</Paragraphs>
  <Slides>155</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155</vt:i4>
      </vt:variant>
    </vt:vector>
  </HeadingPairs>
  <TitlesOfParts>
    <vt:vector size="160" baseType="lpstr">
      <vt:lpstr>Arial</vt:lpstr>
      <vt:lpstr>Calibri</vt:lpstr>
      <vt:lpstr>Calibri Light</vt:lpstr>
      <vt:lpstr>Cambria Math</vt:lpstr>
      <vt:lpstr>Office Theme</vt:lpstr>
      <vt:lpstr>Dynamical modelling of physiological systems</vt:lpstr>
      <vt:lpstr>Our aim is to understand how physiological circuits work, and how they fails into a state of diseases</vt:lpstr>
      <vt:lpstr>Our aim is to understand how physiological circuits work, and how they fails into a state of diseases</vt:lpstr>
      <vt:lpstr>We will focus on the ‘hydrogen atom’ of physiological circuits: the glucose-insulin control circuit</vt:lpstr>
      <vt:lpstr>This workshop is based on Prof. Uri Alon’s book and courses</vt:lpstr>
      <vt:lpstr>*deep sigh of relief* </vt:lpstr>
      <vt:lpstr>Agenda</vt:lpstr>
      <vt:lpstr>1. Introduction to the glucose-insulin circuit </vt:lpstr>
      <vt:lpstr>Glucose is an energy and carbon source for the cells in our body</vt:lpstr>
      <vt:lpstr>Glucose concentration in the blood is maintained within a tight range around 5mM</vt:lpstr>
      <vt:lpstr>Unregulated blood glucose can be life threating  </vt:lpstr>
      <vt:lpstr>The control of blood glucose is achieved due to a feedback circuit involving the hormone insulin</vt:lpstr>
      <vt:lpstr>The control of blood glucose is achieved due to a feedback circuit involving the hormone insulin</vt:lpstr>
      <vt:lpstr>This control breaks in two well-known diseases</vt:lpstr>
      <vt:lpstr>The entire glucose dynamics after a meal are tightly regulated</vt:lpstr>
      <vt:lpstr>The circuit explains the shape of the GTT curve </vt:lpstr>
      <vt:lpstr>This rigorous control is achieved despite vast differences between people</vt:lpstr>
      <vt:lpstr>This rigorous control is achieved despite vast differences between people</vt:lpstr>
      <vt:lpstr>We have now completed a verbal introduction to this system</vt:lpstr>
      <vt:lpstr>We will use mathematical models in order to explain many of our observations:</vt:lpstr>
      <vt:lpstr>*deep sigh of relief* </vt:lpstr>
      <vt:lpstr>The minimal glucose-insulin model  dynamic model of blood factors</vt:lpstr>
      <vt:lpstr>The minimal glucose-insulin model  a system of two differential equations</vt:lpstr>
      <vt:lpstr>The differential equation for glucose is made from its production and removal </vt:lpstr>
      <vt:lpstr>The differential equation for glucose is made from its production and removal </vt:lpstr>
      <vt:lpstr>The differential equation for glucose is made from its production and removal </vt:lpstr>
      <vt:lpstr>The differential equation for glucose is made from its production and removal </vt:lpstr>
      <vt:lpstr>We will use similar approach for the insulin equation</vt:lpstr>
      <vt:lpstr>We will use similar approach for the insulin equation</vt:lpstr>
      <vt:lpstr>We will use similar approach for the insulin equation</vt:lpstr>
      <vt:lpstr>We will use similar approach for the insulin equation</vt:lpstr>
      <vt:lpstr>We will use similar approach for the insulin equation</vt:lpstr>
      <vt:lpstr>We now have a working model of the glucose-insulin circuit. </vt:lpstr>
      <vt:lpstr>*deep sigh of relief* </vt:lpstr>
      <vt:lpstr>Exercise 1a – introduction to python, notebooks and sympy</vt:lpstr>
      <vt:lpstr>Exercise 1b – expressing our equations in python</vt:lpstr>
      <vt:lpstr>With our model of the glucose-insulin circuit, can we explain  how glucose is being kept within a tight range?</vt:lpstr>
      <vt:lpstr>With our model of the glucose-insulin circuit, can we explain  how glucose is being kept within a tight range?</vt:lpstr>
      <vt:lpstr>With our model of the glucose-insulin circuit, can we explain  how glucose is being kept within a tight range?</vt:lpstr>
      <vt:lpstr>Graphical analysis of the model using the phase portrait</vt:lpstr>
      <vt:lpstr>The first arm of the feedback loop describes how insulin removes glucose.</vt:lpstr>
      <vt:lpstr>The first arm of the feedback loop describes how insulin removes glucose.</vt:lpstr>
      <vt:lpstr>The first arm of the feedback loop describes how insulin removes glucose.</vt:lpstr>
      <vt:lpstr>The first arm of the feedback loop describes how insulin removes glucose.</vt:lpstr>
      <vt:lpstr>The first arm of the feedback loop describes how insulin removes glucose.</vt:lpstr>
      <vt:lpstr>The first arm of the feedback loop describes how insulin removes glucose.</vt:lpstr>
      <vt:lpstr>The first arm of the feedback loop describes how insulin removes glucose.</vt:lpstr>
      <vt:lpstr>The first arm of the feedback loop describes how insulin removes glucose.</vt:lpstr>
      <vt:lpstr>*deep sigh of relief* </vt:lpstr>
      <vt:lpstr>The second arm describes how glucose induces beta-cells to make insulin</vt:lpstr>
      <vt:lpstr>The second arm describes how glucose induces beta cells to make insulin</vt:lpstr>
      <vt:lpstr>The second arm describes how glucose induces beta cells to make insulin</vt:lpstr>
      <vt:lpstr>The second arm describes how glucose induces beta cells to make insulin</vt:lpstr>
      <vt:lpstr>The second arm describes how glucose induces beta cells to make insulin</vt:lpstr>
      <vt:lpstr>The second arm describes how glucose induces beta cells to make insulin</vt:lpstr>
      <vt:lpstr>The second arm describes how glucose induces beta cells to make insulin</vt:lpstr>
      <vt:lpstr>The phase portrait can help us arrive at conclusions even if we don’t know the mathematical functions or parameters in the model and hence the precise shapes of the lines.</vt:lpstr>
      <vt:lpstr>The phase portrait can help us arrive at conclusions even if we don’t know the mathematical functions or parameters in the model and hence the precise shapes of the lines.</vt:lpstr>
      <vt:lpstr>The phase portrait can help us arrive at conclusions even if we don’t know the mathematical functions or parameters in the model and hence the precise shapes of the lines.</vt:lpstr>
      <vt:lpstr>Using python to find the solution for dG/dt=0 </vt:lpstr>
      <vt:lpstr>Using python to find the solution for dG/dt=0 </vt:lpstr>
      <vt:lpstr>Using python to find the solution for dG/dt=0 </vt:lpstr>
      <vt:lpstr>Exercise 1c – solve dI/dt=0 in python </vt:lpstr>
      <vt:lpstr>We can use the phase portrait to estimate the effect of each parameter on the steady-state</vt:lpstr>
      <vt:lpstr>PowerPoint Presentation</vt:lpstr>
      <vt:lpstr>Can we use our model to quantitatively describe the steady state? </vt:lpstr>
      <vt:lpstr>We can use an approximation of f(G) in order to simplify system</vt:lpstr>
      <vt:lpstr>We can use an approximation of f(G) in order to simplify system</vt:lpstr>
      <vt:lpstr>We can use an approximation of f(G) in order to simplify system</vt:lpstr>
      <vt:lpstr>Simple approximations usually yield simple solution, that we can understand easily </vt:lpstr>
      <vt:lpstr>Simple approximations usually yield simple solution, that we can understand easily </vt:lpstr>
      <vt:lpstr>Simple approximations usually yield simple solution, that we can understand easily </vt:lpstr>
      <vt:lpstr>Simple approximations usually yield simple solution, that we can understand easily </vt:lpstr>
      <vt:lpstr>Simple approximations usually yield simple solution, that we can understand easily </vt:lpstr>
      <vt:lpstr>Simple approximations usually yield simple solution, that we can understand easily </vt:lpstr>
      <vt:lpstr>PowerPoint Presentation</vt:lpstr>
      <vt:lpstr>PowerPoint Presentation</vt:lpstr>
      <vt:lpstr>The equations provide a steady state for glucose</vt:lpstr>
      <vt:lpstr>To simulate GTT, we will use “Euler method” for numerical integration</vt:lpstr>
      <vt:lpstr>To simulate GTT, we will use “Euler method” for numerical integration</vt:lpstr>
      <vt:lpstr>To simulate GTT, we will use “Euler method” for numerical integration</vt:lpstr>
      <vt:lpstr>To simulate GTT, we will use “Euler method” for numerical integration</vt:lpstr>
      <vt:lpstr>To simulate GTT, we will use “Euler method” for numerical integration</vt:lpstr>
      <vt:lpstr>PowerPoint Presentation</vt:lpstr>
      <vt:lpstr>Most people with obesity, which all have low s, have normal 5mM glucose and GTT dynamics.</vt:lpstr>
      <vt:lpstr>*deep sigh of relief* </vt:lpstr>
      <vt:lpstr>2. Beta-cell mass dynamics, compensation, and prediabetes </vt:lpstr>
      <vt:lpstr>Robustness must involve additional processes beyond the minimal model’s glucose-insulin feedback loop</vt:lpstr>
      <vt:lpstr>To explain this compensation, we need to extend the minimal model by adding an equation to describe how beta-cell total mass, B, can change </vt:lpstr>
      <vt:lpstr>To explain this compensation, we need to extend the minimal model by adding an equation to describe how beta-cell total mass, B, can change </vt:lpstr>
      <vt:lpstr>To explain this compensation, we need to extend the minimal model by adding an equation to describe how beta-cell total mass, B, can change </vt:lpstr>
      <vt:lpstr>To keep cell numbers constant, we need feedback control to balance proliferation and removal</vt:lpstr>
      <vt:lpstr>To keep cell numbers constant, we need feedback control to balance proliferation and removal</vt:lpstr>
      <vt:lpstr>To keep cell numbers constant, we need feedback control to balance proliferation and removal</vt:lpstr>
      <vt:lpstr>To keep cell numbers constant, we need feedback control to balance proliferation and removal</vt:lpstr>
      <vt:lpstr>The point G_0=5mM is stable for both beta-cells and blood glucose</vt:lpstr>
      <vt:lpstr>PowerPoint Presentation</vt:lpstr>
      <vt:lpstr>PowerPoint Presentation</vt:lpstr>
      <vt:lpstr>The feedback on beta cells can maintain a 5mM glucose steady state despite variations in insulin sensitivity, s. </vt:lpstr>
      <vt:lpstr>To explain things in a quantitative way, we add beta-cell mass changes to the minimal model</vt:lpstr>
      <vt:lpstr>To explain things in a quantitative way, we add beta-cell mass changes to the minimal model</vt:lpstr>
      <vt:lpstr>To explain things in a quantitative way, we add beta-cell mass changes to the minimal model</vt:lpstr>
      <vt:lpstr>Exercise 2b</vt:lpstr>
      <vt:lpstr>Exercise 2b</vt:lpstr>
      <vt:lpstr>Exercise 2b - discussion</vt:lpstr>
      <vt:lpstr>Exercise 2b - discussion</vt:lpstr>
      <vt:lpstr>Exercise 2b - discussion</vt:lpstr>
      <vt:lpstr>The organ-size control feedback makes beta-cell mass expand or contract to precisely buffer out the effects of parameter changes</vt:lpstr>
      <vt:lpstr>Exercise 2c</vt:lpstr>
      <vt:lpstr>Most people with obesity, which all have low s, have normal 5mM glucose and GTT dynamics.</vt:lpstr>
      <vt:lpstr>Most hormone systems that perform homeostasis share the basic circuitry -  a design principle! </vt:lpstr>
      <vt:lpstr>*deep sigh of relief* </vt:lpstr>
      <vt:lpstr>In prediabetes, blood glucose shifts to higher and higher steady-state values, rising above 5mM. </vt:lpstr>
      <vt:lpstr>In prediabetes, blood glucose shifts to higher and higher steady-state values, rising above 5mM. </vt:lpstr>
      <vt:lpstr>When beta-cell mass approaches its carrying capacity, compensation stops working.</vt:lpstr>
      <vt:lpstr>When beta-cell mass approaches its carrying capacity, compensation stops working.</vt:lpstr>
      <vt:lpstr>When beta-cell mass approaches its carrying capacity, compensation stops working.</vt:lpstr>
      <vt:lpstr>When beta-cell mass approaches its carrying capacity, compensation stops working.</vt:lpstr>
      <vt:lpstr>One insight from the model is that prediabetes can result not only from low s, but also from other parameter changes.</vt:lpstr>
      <vt:lpstr>So far, we have a really good picture of the system.  But it is still not complete</vt:lpstr>
      <vt:lpstr>Next, we will understand the transition into a complete state of disease – Type 2 diabetes</vt:lpstr>
      <vt:lpstr>*deep sigh of relief* </vt:lpstr>
      <vt:lpstr>3. Type-2 diabetes and mutant resistance </vt:lpstr>
      <vt:lpstr>Type-2 diabetes (T2D) occurs when production of insulin does not meet the demand. </vt:lpstr>
      <vt:lpstr>T2D is linked with the phenomenon of glucotoxicity</vt:lpstr>
      <vt:lpstr>T2D is linked with the phenomenon of glucotoxicity</vt:lpstr>
      <vt:lpstr>Glucotoxicity is dangerous because it adds an unstable fixed point</vt:lpstr>
      <vt:lpstr>This rate plot can explain several risk factors for T2D</vt:lpstr>
      <vt:lpstr>PowerPoint Presentation</vt:lpstr>
      <vt:lpstr>Summery using the BG phase portrait</vt:lpstr>
      <vt:lpstr>Why does glucotoxicity occur?</vt:lpstr>
      <vt:lpstr>Why does glucotoxicity occur?</vt:lpstr>
      <vt:lpstr>Why does glucotoxicity occur?</vt:lpstr>
      <vt:lpstr>Why does glucotoxicity occur?</vt:lpstr>
      <vt:lpstr>We take the point of view that such processes have an important physiological role</vt:lpstr>
      <vt:lpstr>We provide an explanation for glucotoxicity by considering a fundamental fragility of tissue-level feedback circuits</vt:lpstr>
      <vt:lpstr>We provide an explanation for glucotoxicity by considering a fundamental fragility of tissue-level feedback circuits</vt:lpstr>
      <vt:lpstr>Mutations can affect the way that beta-cells sense glucose</vt:lpstr>
      <vt:lpstr>Mutations can affect the way that beta-cells sense glucose</vt:lpstr>
      <vt:lpstr>Mutations can affect the way that beta-cells sense glucose</vt:lpstr>
      <vt:lpstr>Mutations can affect the way that beta-cells sense glucose</vt:lpstr>
      <vt:lpstr>Mutations can affect the way that beta-cells sense glucose</vt:lpstr>
      <vt:lpstr>When the mutant cells take over, they push glucose down to a set-point level that they think is 5mM</vt:lpstr>
      <vt:lpstr>Biphasic (U-shaped) response curves can protect against mutant takeover </vt:lpstr>
      <vt:lpstr>There is thus a tradeoff between resisting mutants and resisting disease</vt:lpstr>
      <vt:lpstr>*deep sigh of relief* </vt:lpstr>
      <vt:lpstr>Summery</vt:lpstr>
      <vt:lpstr>By modelling the system, we came upon new questions that reveal constraints shared by virtually all tissue-level circuits:</vt:lpstr>
      <vt:lpstr>By modelling the system, we came upon new questions that reveal constraints shared by virtually all tissue-level circuits:</vt:lpstr>
      <vt:lpstr>By modelling the system, we came upon new questions that reveal constraints shared by virtually all tissue-level circuits:</vt:lpstr>
      <vt:lpstr>By modelling the system, we came upon new questions that reveal constraints shared by virtually all tissue-level circuits:</vt:lpstr>
      <vt:lpstr>By modelling the system, we came upon new questions that reveal constraints shared by virtually all tissue-level circuits:</vt:lpstr>
      <vt:lpstr>PowerPoint Presentation</vt:lpstr>
      <vt:lpstr>*deep sigh of relief* </vt:lpstr>
      <vt:lpstr>Thank you for your participation</vt:lpstr>
    </vt:vector>
  </TitlesOfParts>
  <Company>WIS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Dynamical modelling of physiological systems</dc:title>
  <dc:creator>Alon Bar</dc:creator>
  <cp:lastModifiedBy>alonbar164@outlook.com</cp:lastModifiedBy>
  <cp:revision>174</cp:revision>
  <dcterms:created xsi:type="dcterms:W3CDTF">2022-06-12T07:54:11Z</dcterms:created>
  <dcterms:modified xsi:type="dcterms:W3CDTF">2022-06-23T21:57:32Z</dcterms:modified>
</cp:coreProperties>
</file>